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3" r:id="rId4"/>
    <p:sldId id="269" r:id="rId5"/>
    <p:sldId id="270" r:id="rId6"/>
    <p:sldId id="271" r:id="rId7"/>
    <p:sldId id="273" r:id="rId8"/>
    <p:sldId id="274" r:id="rId9"/>
    <p:sldId id="275" r:id="rId10"/>
    <p:sldId id="276" r:id="rId11"/>
    <p:sldId id="277" r:id="rId12"/>
    <p:sldId id="278" r:id="rId13"/>
    <p:sldId id="279" r:id="rId14"/>
    <p:sldId id="280" r:id="rId15"/>
    <p:sldId id="281" r:id="rId16"/>
    <p:sldId id="282" r:id="rId17"/>
    <p:sldId id="283" r:id="rId18"/>
  </p:sldIdLst>
  <p:sldSz cx="9144000" cy="5143500" type="screen16x9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BF95DF"/>
    <a:srgbClr val="AA72D4"/>
    <a:srgbClr val="FC76E2"/>
    <a:srgbClr val="FEC2F3"/>
    <a:srgbClr val="FDADEE"/>
    <a:srgbClr val="827CF6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6170" autoAdjust="0"/>
    <p:restoredTop sz="94660" autoAdjust="0"/>
  </p:normalViewPr>
  <p:slideViewPr>
    <p:cSldViewPr>
      <p:cViewPr>
        <p:scale>
          <a:sx n="120" d="100"/>
          <a:sy n="120" d="100"/>
        </p:scale>
        <p:origin x="-72" y="-456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5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800"/>
                </a:pPr>
                <a:endParaRPr lang="ru-RU"/>
              </a:p>
            </c:txPr>
            <c:showVal val="1"/>
            <c:showCatName val="1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Лист1!$A$2:$A$8</c:f>
              <c:strCache>
                <c:ptCount val="7"/>
                <c:pt idx="0">
                  <c:v>Кролиководство</c:v>
                </c:pt>
                <c:pt idx="1">
                  <c:v>Мясное ж-во</c:v>
                </c:pt>
                <c:pt idx="2">
                  <c:v>Молочное ж-во</c:v>
                </c:pt>
                <c:pt idx="3">
                  <c:v>Овцеводство</c:v>
                </c:pt>
                <c:pt idx="4">
                  <c:v>Птицеводство</c:v>
                </c:pt>
                <c:pt idx="5">
                  <c:v>Пчеловодство</c:v>
                </c:pt>
                <c:pt idx="6">
                  <c:v>Садоводство</c:v>
                </c:pt>
              </c:strCache>
            </c:strRef>
          </c:cat>
          <c:val>
            <c:numRef>
              <c:f>Лист1!$B$2:$B$8</c:f>
              <c:numCache>
                <c:formatCode>General</c:formatCode>
                <c:ptCount val="7"/>
                <c:pt idx="0">
                  <c:v>1</c:v>
                </c:pt>
                <c:pt idx="1">
                  <c:v>9</c:v>
                </c:pt>
                <c:pt idx="2">
                  <c:v>3</c:v>
                </c:pt>
                <c:pt idx="3">
                  <c:v>1</c:v>
                </c:pt>
                <c:pt idx="4">
                  <c:v>4</c:v>
                </c:pt>
                <c:pt idx="5">
                  <c:v>3</c:v>
                </c:pt>
                <c:pt idx="6">
                  <c:v>1</c:v>
                </c:pt>
              </c:numCache>
            </c:numRef>
          </c:val>
        </c:ser>
        <c:dLbls/>
      </c:pie3DChart>
    </c:plotArea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3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chart" Target="../charts/char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50000"/>
            <a:lumOff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99592" y="3363838"/>
            <a:ext cx="2520280" cy="1687818"/>
          </a:xfrm>
          <a:prstGeom prst="rect">
            <a:avLst/>
          </a:prstGeom>
        </p:spPr>
      </p:pic>
      <p:pic>
        <p:nvPicPr>
          <p:cNvPr id="6" name="Рисунок 5" descr="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1560" y="1779662"/>
            <a:ext cx="2520280" cy="168018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419872" y="1995686"/>
            <a:ext cx="5400600" cy="504056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ru-RU" sz="2400" b="1" dirty="0" smtClean="0">
                <a:solidFill>
                  <a:schemeClr val="bg1"/>
                </a:solidFill>
                <a:latin typeface="Cambria Math" pitchFamily="18" charset="0"/>
                <a:ea typeface="Cambria Math" pitchFamily="18" charset="0"/>
              </a:rPr>
              <a:t>АКСЕЛЕРАТОР </a:t>
            </a:r>
            <a:br>
              <a:rPr lang="ru-RU" sz="2400" b="1" dirty="0" smtClean="0">
                <a:solidFill>
                  <a:schemeClr val="bg1"/>
                </a:solidFill>
                <a:latin typeface="Cambria Math" pitchFamily="18" charset="0"/>
                <a:ea typeface="Cambria Math" pitchFamily="18" charset="0"/>
              </a:rPr>
            </a:br>
            <a:r>
              <a:rPr lang="ru-RU" sz="2400" b="1" dirty="0" smtClean="0">
                <a:solidFill>
                  <a:schemeClr val="bg1"/>
                </a:solidFill>
                <a:latin typeface="Cambria Math" pitchFamily="18" charset="0"/>
                <a:ea typeface="Cambria Math" pitchFamily="18" charset="0"/>
              </a:rPr>
              <a:t>ПРОЕКТОВ ПО СЕРВИС-ДИЗАЙНУ</a:t>
            </a:r>
            <a:endParaRPr lang="ru-RU" sz="2400" b="1" dirty="0">
              <a:solidFill>
                <a:schemeClr val="bg1"/>
              </a:solidFill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3455368" y="4515966"/>
            <a:ext cx="5688632" cy="5040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+mj-cs"/>
              </a:rPr>
              <a:t>ВОЛОКОНОВСКИЙ</a:t>
            </a:r>
            <a:r>
              <a:rPr kumimoji="0" lang="ru-RU" sz="11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+mj-cs"/>
              </a:rPr>
              <a:t> РАЙОН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100" dirty="0" smtClean="0">
                <a:solidFill>
                  <a:schemeClr val="bg1"/>
                </a:solidFill>
                <a:latin typeface="Cambria Math" pitchFamily="18" charset="0"/>
                <a:ea typeface="Cambria Math" pitchFamily="18" charset="0"/>
                <a:cs typeface="+mj-cs"/>
              </a:rPr>
              <a:t>2023 год</a:t>
            </a:r>
            <a:endParaRPr kumimoji="0" lang="ru-RU" sz="11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+mj-cs"/>
            </a:endParaRPr>
          </a:p>
        </p:txBody>
      </p:sp>
      <p:pic>
        <p:nvPicPr>
          <p:cNvPr id="5" name="Рисунок 4" descr="1.jpg"/>
          <p:cNvPicPr>
            <a:picLocks noChangeAspect="1"/>
          </p:cNvPicPr>
          <p:nvPr/>
        </p:nvPicPr>
        <p:blipFill>
          <a:blip r:embed="rId4" cstate="print"/>
          <a:srcRect r="4548" b="8886"/>
          <a:stretch>
            <a:fillRect/>
          </a:stretch>
        </p:blipFill>
        <p:spPr>
          <a:xfrm>
            <a:off x="251519" y="267494"/>
            <a:ext cx="2602575" cy="1656184"/>
          </a:xfrm>
          <a:prstGeom prst="rect">
            <a:avLst/>
          </a:prstGeom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3491880" y="2787774"/>
            <a:ext cx="5400600" cy="5040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+mj-cs"/>
              </a:rPr>
              <a:t>ЗАЩИТА ПРОЕКТА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23478"/>
            <a:ext cx="8229600" cy="857250"/>
          </a:xfrm>
          <a:solidFill>
            <a:schemeClr val="tx1">
              <a:lumMod val="50000"/>
              <a:lumOff val="50000"/>
            </a:schemeClr>
          </a:solidFill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latin typeface="Cambria Math" pitchFamily="18" charset="0"/>
                <a:ea typeface="Cambria Math" pitchFamily="18" charset="0"/>
              </a:rPr>
              <a:t>ЭМОЦИИ  КЛИЕНТА</a:t>
            </a:r>
            <a:endParaRPr lang="ru-RU" sz="2800" dirty="0">
              <a:solidFill>
                <a:schemeClr val="bg1"/>
              </a:solidFill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122758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dirty="0" smtClean="0">
                <a:latin typeface="Cambria Math" pitchFamily="18" charset="0"/>
                <a:ea typeface="Cambria Math" pitchFamily="18" charset="0"/>
              </a:rPr>
              <a:t> </a:t>
            </a:r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457200" y="1054452"/>
            <a:ext cx="8229600" cy="797218"/>
          </a:xfrm>
          <a:prstGeom prst="rect">
            <a:avLst/>
          </a:prstGeom>
          <a:solidFill>
            <a:schemeClr val="bg2"/>
          </a:solidFill>
        </p:spPr>
        <p:txBody>
          <a:bodyPr vert="horz" lIns="91440" tIns="45720" rIns="91440" bIns="45720" rtlCol="0">
            <a:normAutofit fontScale="77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sz="2000" b="1" dirty="0" smtClean="0">
                <a:latin typeface="Franklin Gothic Medium" panose="020B0603020102020204" pitchFamily="34" charset="0"/>
              </a:rPr>
              <a:t> «Сбор </a:t>
            </a:r>
            <a:r>
              <a:rPr lang="ru-RU" sz="2000" b="1" dirty="0">
                <a:latin typeface="Franklin Gothic Medium" panose="020B0603020102020204" pitchFamily="34" charset="0"/>
              </a:rPr>
              <a:t>эмоций» </a:t>
            </a:r>
            <a:r>
              <a:rPr lang="ru-RU" sz="2000" b="1" dirty="0" smtClean="0">
                <a:latin typeface="Franklin Gothic Medium" panose="020B0603020102020204" pitchFamily="34" charset="0"/>
              </a:rPr>
              <a:t>в:</a:t>
            </a:r>
          </a:p>
          <a:p>
            <a:r>
              <a:rPr lang="ru-RU" sz="2000" b="1" dirty="0" smtClean="0">
                <a:latin typeface="Franklin Gothic Medium" panose="020B0603020102020204" pitchFamily="34" charset="0"/>
              </a:rPr>
              <a:t>Комната </a:t>
            </a:r>
            <a:r>
              <a:rPr lang="ru-RU" sz="2000" b="1" dirty="0">
                <a:latin typeface="Franklin Gothic Medium" panose="020B0603020102020204" pitchFamily="34" charset="0"/>
              </a:rPr>
              <a:t>ожидания в приемной начальника управления сельского хозяйства</a:t>
            </a:r>
          </a:p>
          <a:p>
            <a:r>
              <a:rPr lang="ru-RU" sz="2000" b="1" dirty="0" smtClean="0">
                <a:latin typeface="Franklin Gothic Medium" panose="020B0603020102020204" pitchFamily="34" charset="0"/>
              </a:rPr>
              <a:t>Кабинет </a:t>
            </a:r>
            <a:r>
              <a:rPr lang="ru-RU" sz="2000" b="1" dirty="0">
                <a:latin typeface="Franklin Gothic Medium" panose="020B0603020102020204" pitchFamily="34" charset="0"/>
              </a:rPr>
              <a:t>специалиста по работе с </a:t>
            </a:r>
            <a:r>
              <a:rPr lang="ru-RU" sz="2000" b="1" dirty="0" err="1">
                <a:latin typeface="Franklin Gothic Medium" panose="020B0603020102020204" pitchFamily="34" charset="0"/>
              </a:rPr>
              <a:t>самозанятыми</a:t>
            </a:r>
            <a:r>
              <a:rPr lang="ru-RU" sz="2000" b="1" dirty="0">
                <a:latin typeface="Franklin Gothic Medium" panose="020B0603020102020204" pitchFamily="34" charset="0"/>
              </a:rPr>
              <a:t> управления сельского хозяйства</a:t>
            </a:r>
          </a:p>
        </p:txBody>
      </p:sp>
      <p:pic>
        <p:nvPicPr>
          <p:cNvPr id="11" name="Picture 3" descr="C:\A\ПРОЕКТЫ\2023\Акселератор проектов по сервис дизайну\5\Фото\1698922588215_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06215" y="1913640"/>
            <a:ext cx="2302289" cy="17382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4" descr="C:\A\ПРОЕКТЫ\2023\Акселератор проектов по сервис дизайну\5\Фото\169892189659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495" y="1923678"/>
            <a:ext cx="2672493" cy="3120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O:\Лысенко ПП\Фото\Для проекта\1698995262775_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06215" y="3705487"/>
            <a:ext cx="2302289" cy="14360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O:\Лысенко ПП\Фото\Для проекта\1698999876171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30808" y="2139702"/>
            <a:ext cx="3957942" cy="21254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522794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70882218" name="Заголовок 1"/>
          <p:cNvSpPr>
            <a:spLocks noGrp="1"/>
          </p:cNvSpPr>
          <p:nvPr/>
        </p:nvSpPr>
        <p:spPr bwMode="auto">
          <a:xfrm>
            <a:off x="169778" y="52349"/>
            <a:ext cx="8517021" cy="85725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 vertOverflow="overflow" horzOverflow="overflow" vert="horz" wrap="square" lIns="91440" tIns="45720" rIns="91440" bIns="45720" numCol="1" spcCol="0" rtlCol="0" fromWordArt="0" anchor="ctr" anchorCtr="0" forceAA="0" compatLnSpc="0">
            <a:normAutofit/>
          </a:bodyPr>
          <a:lstStyle>
            <a:lvl1pPr algn="l" defTabSz="914400">
              <a:spcBef>
                <a:spcPts val="0"/>
              </a:spcBef>
              <a:buNone/>
              <a:defRPr sz="20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defRPr/>
            </a:pPr>
            <a:r>
              <a:rPr lang="ru-RU" sz="2800" dirty="0" smtClean="0">
                <a:solidFill>
                  <a:schemeClr val="bg1"/>
                </a:solidFill>
                <a:latin typeface="Cambria Math"/>
                <a:ea typeface="Cambria Math"/>
              </a:rPr>
              <a:t>ПРОТОТИП</a:t>
            </a:r>
            <a:endParaRPr lang="ru-RU" sz="2800" dirty="0">
              <a:solidFill>
                <a:schemeClr val="bg1"/>
              </a:solidFill>
              <a:latin typeface="Cambria Math"/>
              <a:ea typeface="Cambria Math"/>
            </a:endParaRPr>
          </a:p>
        </p:txBody>
      </p:sp>
      <p:sp>
        <p:nvSpPr>
          <p:cNvPr id="7" name="Содержимое 2"/>
          <p:cNvSpPr txBox="1">
            <a:spLocks/>
          </p:cNvSpPr>
          <p:nvPr/>
        </p:nvSpPr>
        <p:spPr>
          <a:xfrm>
            <a:off x="169778" y="920312"/>
            <a:ext cx="8517021" cy="435495"/>
          </a:xfrm>
          <a:prstGeom prst="rect">
            <a:avLst/>
          </a:prstGeom>
          <a:solidFill>
            <a:schemeClr val="bg2"/>
          </a:solidFill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sz="2000" dirty="0" smtClean="0">
                <a:latin typeface="Franklin Gothic Medium" panose="020B0603020102020204" pitchFamily="34" charset="0"/>
              </a:rPr>
              <a:t> </a:t>
            </a:r>
            <a:r>
              <a:rPr lang="ru-RU" sz="2000" b="1" dirty="0">
                <a:latin typeface="Cambria Math" pitchFamily="18" charset="0"/>
                <a:ea typeface="Cambria Math" pitchFamily="18" charset="0"/>
              </a:rPr>
              <a:t>Помощь </a:t>
            </a:r>
            <a:r>
              <a:rPr lang="ru-RU" sz="2000" b="1" dirty="0" err="1">
                <a:latin typeface="Cambria Math" pitchFamily="18" charset="0"/>
                <a:ea typeface="Cambria Math" pitchFamily="18" charset="0"/>
              </a:rPr>
              <a:t>самозанятым</a:t>
            </a:r>
            <a:r>
              <a:rPr lang="ru-RU" sz="2000" b="1" dirty="0">
                <a:latin typeface="Cambria Math" pitchFamily="18" charset="0"/>
                <a:ea typeface="Cambria Math" pitchFamily="18" charset="0"/>
              </a:rPr>
              <a:t> выйти на рынок сбыта </a:t>
            </a:r>
            <a:r>
              <a:rPr lang="ru-RU" sz="2000" b="1" dirty="0" smtClean="0">
                <a:latin typeface="Cambria Math" pitchFamily="18" charset="0"/>
                <a:ea typeface="Cambria Math" pitchFamily="18" charset="0"/>
              </a:rPr>
              <a:t>продукции</a:t>
            </a:r>
            <a:endParaRPr lang="ru-RU" sz="2000" b="1" dirty="0">
              <a:latin typeface="Cambria Math" pitchFamily="18" charset="0"/>
              <a:ea typeface="Cambria Math" pitchFamily="18" charset="0"/>
            </a:endParaRPr>
          </a:p>
        </p:txBody>
      </p:sp>
      <p:pic>
        <p:nvPicPr>
          <p:cNvPr id="3074" name="Picture 2" descr="O:\Лысенко ПП\Фото\Для проекта\1700142552877_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347614"/>
            <a:ext cx="6065238" cy="388843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1745480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733961081" name="Заголовок 1"/>
          <p:cNvSpPr>
            <a:spLocks noGrp="1"/>
          </p:cNvSpPr>
          <p:nvPr/>
        </p:nvSpPr>
        <p:spPr bwMode="auto">
          <a:xfrm>
            <a:off x="169776" y="52348"/>
            <a:ext cx="8722703" cy="85725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 vertOverflow="overflow" horzOverflow="overflow" vert="horz" wrap="square" lIns="91440" tIns="45720" rIns="91440" bIns="45720" numCol="1" spcCol="0" rtlCol="0" fromWordArt="0" anchor="ctr" anchorCtr="0" forceAA="0" compatLnSpc="0">
            <a:normAutofit/>
          </a:bodyPr>
          <a:lstStyle>
            <a:lvl1pPr algn="l" defTabSz="914400">
              <a:spcBef>
                <a:spcPts val="0"/>
              </a:spcBef>
              <a:buNone/>
              <a:defRPr sz="20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defRPr/>
            </a:pPr>
            <a:r>
              <a:rPr lang="ru-RU" sz="2800">
                <a:solidFill>
                  <a:schemeClr val="bg1"/>
                </a:solidFill>
                <a:latin typeface="Cambria Math"/>
                <a:ea typeface="Cambria Math"/>
              </a:rPr>
              <a:t>ТЕСТИРОВАНИЕ ПРОТОТИПА</a:t>
            </a:r>
          </a:p>
        </p:txBody>
      </p:sp>
      <p:sp>
        <p:nvSpPr>
          <p:cNvPr id="6" name="Содержимое 2"/>
          <p:cNvSpPr txBox="1">
            <a:spLocks/>
          </p:cNvSpPr>
          <p:nvPr/>
        </p:nvSpPr>
        <p:spPr bwMode="auto">
          <a:xfrm>
            <a:off x="169775" y="987574"/>
            <a:ext cx="8722703" cy="435495"/>
          </a:xfrm>
          <a:prstGeom prst="rect">
            <a:avLst/>
          </a:prstGeom>
          <a:solidFill>
            <a:schemeClr val="bg2"/>
          </a:solidFill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sz="2000" dirty="0" smtClean="0">
                <a:latin typeface="Franklin Gothic Medium" panose="020B0603020102020204" pitchFamily="34" charset="0"/>
              </a:rPr>
              <a:t> </a:t>
            </a:r>
            <a:r>
              <a:rPr lang="ru-RU" sz="2000" b="1" dirty="0">
                <a:latin typeface="Cambria Math" pitchFamily="18" charset="0"/>
                <a:ea typeface="Cambria Math" pitchFamily="18" charset="0"/>
              </a:rPr>
              <a:t>Помощь </a:t>
            </a:r>
            <a:r>
              <a:rPr lang="ru-RU" sz="2000" b="1" dirty="0" err="1">
                <a:latin typeface="Cambria Math" pitchFamily="18" charset="0"/>
                <a:ea typeface="Cambria Math" pitchFamily="18" charset="0"/>
              </a:rPr>
              <a:t>самозанятым</a:t>
            </a:r>
            <a:r>
              <a:rPr lang="ru-RU" sz="2000" b="1" dirty="0">
                <a:latin typeface="Cambria Math" pitchFamily="18" charset="0"/>
                <a:ea typeface="Cambria Math" pitchFamily="18" charset="0"/>
              </a:rPr>
              <a:t> выйти на рынок сбыта продукции</a:t>
            </a:r>
            <a:endParaRPr lang="ru-RU" sz="2000" b="1" dirty="0">
              <a:latin typeface="Franklin Gothic Medium" panose="020B0603020102020204" pitchFamily="34" charset="0"/>
              <a:ea typeface="Cambria Math" pitchFamily="18" charset="0"/>
            </a:endParaRPr>
          </a:p>
        </p:txBody>
      </p:sp>
      <p:pic>
        <p:nvPicPr>
          <p:cNvPr id="2050" name="Picture 2" descr="C:\A\ПРОЕКТЫ\2023\Акселератор проектов по сервис дизайну\7\Фото\photo_2023-11-22_12-28-39_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503" y="1563638"/>
            <a:ext cx="2336559" cy="15698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 bwMode="auto">
          <a:xfrm>
            <a:off x="2555775" y="1589590"/>
            <a:ext cx="6336703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ru-RU" sz="1400" dirty="0" smtClean="0"/>
              <a:t>Возможность бесплатной торговли на ярмарках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ru-RU" sz="1400" dirty="0" smtClean="0"/>
              <a:t>Возможность получить обучение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ru-RU" sz="1400" dirty="0" smtClean="0"/>
              <a:t>Группа в Телеграмме позволит общаться между собой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ru-RU" sz="1400" dirty="0" smtClean="0"/>
              <a:t>Бесплатная реклама в </a:t>
            </a:r>
            <a:r>
              <a:rPr lang="ru-RU" sz="1400" dirty="0" err="1" smtClean="0"/>
              <a:t>соцсетях</a:t>
            </a:r>
            <a:r>
              <a:rPr lang="ru-RU" sz="1400" dirty="0" smtClean="0"/>
              <a:t> с целевой аудиторией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ru-RU" sz="1400" dirty="0" smtClean="0"/>
              <a:t>Получение консультаций от специалистов и более опытных коллег</a:t>
            </a:r>
            <a:endParaRPr lang="ru-RU" dirty="0"/>
          </a:p>
        </p:txBody>
      </p:sp>
      <p:sp>
        <p:nvSpPr>
          <p:cNvPr id="7" name="Текст 3"/>
          <p:cNvSpPr>
            <a:spLocks noGrp="1"/>
          </p:cNvSpPr>
          <p:nvPr>
            <p:ph type="body" sz="half" idx="2"/>
          </p:nvPr>
        </p:nvSpPr>
        <p:spPr bwMode="auto">
          <a:xfrm>
            <a:off x="159506" y="3723878"/>
            <a:ext cx="3672408" cy="1363368"/>
          </a:xfrm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285750" indent="-285750">
              <a:buFont typeface="Wingdings" panose="05000000000000000000" pitchFamily="2" charset="2"/>
              <a:buChar char="Ø"/>
              <a:defRPr/>
            </a:pPr>
            <a:r>
              <a:rPr lang="ru-RU" sz="1200" b="1" dirty="0" smtClean="0">
                <a:latin typeface="Franklin Gothic Medium" panose="020B0603020102020204" pitchFamily="34" charset="0"/>
                <a:cs typeface="Caladea"/>
              </a:rPr>
              <a:t>1. </a:t>
            </a:r>
            <a:r>
              <a:rPr lang="ru-RU" sz="1200" b="1" dirty="0">
                <a:latin typeface="Franklin Gothic Medium" panose="020B0603020102020204" pitchFamily="34" charset="0"/>
                <a:cs typeface="Caladea"/>
              </a:rPr>
              <a:t>Р</a:t>
            </a:r>
            <a:r>
              <a:rPr lang="ru-RU" sz="1200" b="1" dirty="0" smtClean="0">
                <a:latin typeface="Franklin Gothic Medium" panose="020B0603020102020204" pitchFamily="34" charset="0"/>
                <a:cs typeface="Caladea"/>
              </a:rPr>
              <a:t>азмещение информации в Одноклассниках</a:t>
            </a:r>
          </a:p>
          <a:p>
            <a:pPr marL="285750" indent="-285750">
              <a:buFont typeface="Wingdings" panose="05000000000000000000" pitchFamily="2" charset="2"/>
              <a:buChar char="Ø"/>
              <a:defRPr/>
            </a:pPr>
            <a:r>
              <a:rPr lang="ru-RU" sz="1200" b="1" dirty="0" smtClean="0">
                <a:latin typeface="Franklin Gothic Medium" panose="020B0603020102020204" pitchFamily="34" charset="0"/>
                <a:cs typeface="Caladea"/>
              </a:rPr>
              <a:t>2. </a:t>
            </a:r>
            <a:r>
              <a:rPr lang="ru-RU" sz="1200" b="1" dirty="0">
                <a:latin typeface="Franklin Gothic Medium" panose="020B0603020102020204" pitchFamily="34" charset="0"/>
                <a:cs typeface="Caladea"/>
              </a:rPr>
              <a:t>П</a:t>
            </a:r>
            <a:r>
              <a:rPr lang="ru-RU" sz="1200" b="1" dirty="0" smtClean="0">
                <a:latin typeface="Franklin Gothic Medium" panose="020B0603020102020204" pitchFamily="34" charset="0"/>
                <a:cs typeface="Caladea"/>
              </a:rPr>
              <a:t>роведения онлайн обучения</a:t>
            </a:r>
          </a:p>
          <a:p>
            <a:pPr marL="285750" indent="-285750">
              <a:buFont typeface="Wingdings" panose="05000000000000000000" pitchFamily="2" charset="2"/>
              <a:buChar char="Ø"/>
              <a:defRPr/>
            </a:pPr>
            <a:r>
              <a:rPr lang="ru-RU" sz="1200" b="1" dirty="0" smtClean="0">
                <a:latin typeface="Franklin Gothic Medium" panose="020B0603020102020204" pitchFamily="34" charset="0"/>
                <a:cs typeface="Caladea"/>
              </a:rPr>
              <a:t>3. </a:t>
            </a:r>
            <a:r>
              <a:rPr lang="ru-RU" sz="1200" b="1" dirty="0">
                <a:latin typeface="Franklin Gothic Medium" panose="020B0603020102020204" pitchFamily="34" charset="0"/>
                <a:cs typeface="Caladea"/>
              </a:rPr>
              <a:t>П</a:t>
            </a:r>
            <a:r>
              <a:rPr lang="ru-RU" sz="1200" b="1" dirty="0" smtClean="0">
                <a:latin typeface="Franklin Gothic Medium" panose="020B0603020102020204" pitchFamily="34" charset="0"/>
                <a:cs typeface="Caladea"/>
              </a:rPr>
              <a:t>роведение </a:t>
            </a:r>
            <a:r>
              <a:rPr lang="ru-RU" sz="1200" b="1" dirty="0">
                <a:latin typeface="Franklin Gothic Medium" panose="020B0603020102020204" pitchFamily="34" charset="0"/>
                <a:cs typeface="Caladea"/>
              </a:rPr>
              <a:t>о</a:t>
            </a:r>
            <a:r>
              <a:rPr lang="ru-RU" sz="1200" b="1" dirty="0" smtClean="0">
                <a:latin typeface="Franklin Gothic Medium" panose="020B0603020102020204" pitchFamily="34" charset="0"/>
                <a:cs typeface="Caladea"/>
              </a:rPr>
              <a:t>бучение на дому</a:t>
            </a:r>
          </a:p>
          <a:p>
            <a:pPr marL="285750" indent="-285750">
              <a:buFont typeface="Wingdings" panose="05000000000000000000" pitchFamily="2" charset="2"/>
              <a:buChar char="Ø"/>
              <a:defRPr/>
            </a:pPr>
            <a:r>
              <a:rPr lang="ru-RU" sz="1200" b="1" dirty="0" smtClean="0">
                <a:latin typeface="Franklin Gothic Medium" panose="020B0603020102020204" pitchFamily="34" charset="0"/>
                <a:cs typeface="Caladea"/>
              </a:rPr>
              <a:t>4. </a:t>
            </a:r>
            <a:r>
              <a:rPr lang="ru-RU" sz="1200" b="1" dirty="0">
                <a:latin typeface="Franklin Gothic Medium" panose="020B0603020102020204" pitchFamily="34" charset="0"/>
                <a:cs typeface="Caladea"/>
              </a:rPr>
              <a:t>П</a:t>
            </a:r>
            <a:r>
              <a:rPr lang="ru-RU" sz="1200" b="1" dirty="0" smtClean="0">
                <a:latin typeface="Franklin Gothic Medium" panose="020B0603020102020204" pitchFamily="34" charset="0"/>
                <a:cs typeface="Caladea"/>
              </a:rPr>
              <a:t>роведение ярмарок в сельских поселениях</a:t>
            </a:r>
          </a:p>
          <a:p>
            <a:pPr marL="285750" indent="-285750">
              <a:buFont typeface="Wingdings" panose="05000000000000000000" pitchFamily="2" charset="2"/>
              <a:buChar char="Ø"/>
              <a:defRPr/>
            </a:pPr>
            <a:r>
              <a:rPr lang="ru-RU" sz="1200" b="1" dirty="0" smtClean="0">
                <a:latin typeface="Franklin Gothic Medium" panose="020B0603020102020204" pitchFamily="34" charset="0"/>
                <a:cs typeface="Caladea"/>
              </a:rPr>
              <a:t>5. Создание группы в </a:t>
            </a:r>
            <a:r>
              <a:rPr lang="en-US" sz="1200" b="1" dirty="0">
                <a:latin typeface="Franklin Gothic Medium" panose="020B0603020102020204" pitchFamily="34" charset="0"/>
                <a:cs typeface="Caladea"/>
              </a:rPr>
              <a:t>WhatsApp</a:t>
            </a:r>
            <a:endParaRPr sz="1200" b="1" dirty="0">
              <a:latin typeface="Franklin Gothic Medium" panose="020B0603020102020204" pitchFamily="34" charset="0"/>
              <a:cs typeface="Caladea"/>
            </a:endParaRPr>
          </a:p>
        </p:txBody>
      </p:sp>
      <p:sp>
        <p:nvSpPr>
          <p:cNvPr id="9" name="Содержимое 2"/>
          <p:cNvSpPr txBox="1">
            <a:spLocks/>
          </p:cNvSpPr>
          <p:nvPr/>
        </p:nvSpPr>
        <p:spPr bwMode="auto">
          <a:xfrm>
            <a:off x="892245" y="3291830"/>
            <a:ext cx="2311603" cy="309100"/>
          </a:xfrm>
          <a:prstGeom prst="rect">
            <a:avLst/>
          </a:prstGeom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 fontScale="85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ru-RU" sz="2000" dirty="0" smtClean="0">
                <a:latin typeface="Franklin Gothic Medium" panose="020B0603020102020204" pitchFamily="34" charset="0"/>
              </a:rPr>
              <a:t> </a:t>
            </a:r>
            <a:r>
              <a:rPr lang="ru-RU" sz="1600" b="1" dirty="0" smtClean="0">
                <a:latin typeface="Franklin Gothic Medium" panose="020B0603020102020204" pitchFamily="34" charset="0"/>
              </a:rPr>
              <a:t>Что нужно поменять?</a:t>
            </a:r>
            <a:endParaRPr lang="ru-RU" sz="1600" b="1" i="1" dirty="0">
              <a:latin typeface="Franklin Gothic Medium" panose="020B0603020102020204" pitchFamily="34" charset="0"/>
              <a:ea typeface="Cambria Math" pitchFamily="18" charset="0"/>
            </a:endParaRPr>
          </a:p>
        </p:txBody>
      </p:sp>
      <p:sp>
        <p:nvSpPr>
          <p:cNvPr id="10" name="Текст 3"/>
          <p:cNvSpPr txBox="1">
            <a:spLocks/>
          </p:cNvSpPr>
          <p:nvPr/>
        </p:nvSpPr>
        <p:spPr bwMode="auto">
          <a:xfrm>
            <a:off x="5724126" y="3867894"/>
            <a:ext cx="3312370" cy="1008113"/>
          </a:xfrm>
          <a:prstGeom prst="rect">
            <a:avLst/>
          </a:prstGeom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Wingdings" panose="05000000000000000000" pitchFamily="2" charset="2"/>
              <a:buChar char="Ø"/>
              <a:defRPr/>
            </a:pPr>
            <a:r>
              <a:rPr lang="ru-RU" b="1" dirty="0" smtClean="0">
                <a:latin typeface="Franklin Gothic Medium" panose="020B0603020102020204" pitchFamily="34" charset="0"/>
                <a:cs typeface="Caladea"/>
              </a:rPr>
              <a:t>1</a:t>
            </a:r>
            <a:r>
              <a:rPr lang="ru-RU" b="1" dirty="0">
                <a:latin typeface="Franklin Gothic Medium" panose="020B0603020102020204" pitchFamily="34" charset="0"/>
                <a:cs typeface="Caladea"/>
              </a:rPr>
              <a:t>. Размещение информации в Одноклассниках</a:t>
            </a:r>
          </a:p>
          <a:p>
            <a:pPr marL="285750" indent="-285750">
              <a:buFont typeface="Wingdings" panose="05000000000000000000" pitchFamily="2" charset="2"/>
              <a:buChar char="Ø"/>
              <a:defRPr/>
            </a:pPr>
            <a:r>
              <a:rPr lang="ru-RU" b="1" dirty="0" smtClean="0">
                <a:latin typeface="Franklin Gothic Medium" panose="020B0603020102020204" pitchFamily="34" charset="0"/>
                <a:cs typeface="Caladea"/>
              </a:rPr>
              <a:t>2</a:t>
            </a:r>
            <a:r>
              <a:rPr lang="ru-RU" b="1" dirty="0">
                <a:latin typeface="Franklin Gothic Medium" panose="020B0603020102020204" pitchFamily="34" charset="0"/>
                <a:cs typeface="Caladea"/>
              </a:rPr>
              <a:t>. Проведения онлайн обучения</a:t>
            </a:r>
          </a:p>
        </p:txBody>
      </p:sp>
      <p:sp>
        <p:nvSpPr>
          <p:cNvPr id="11" name="Содержимое 2"/>
          <p:cNvSpPr txBox="1">
            <a:spLocks/>
          </p:cNvSpPr>
          <p:nvPr/>
        </p:nvSpPr>
        <p:spPr bwMode="auto">
          <a:xfrm>
            <a:off x="6292845" y="3342770"/>
            <a:ext cx="2311603" cy="309100"/>
          </a:xfrm>
          <a:prstGeom prst="rect">
            <a:avLst/>
          </a:prstGeom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ru-RU" sz="1400" dirty="0" smtClean="0">
                <a:latin typeface="Franklin Gothic Medium" panose="020B0603020102020204" pitchFamily="34" charset="0"/>
              </a:rPr>
              <a:t> </a:t>
            </a:r>
            <a:r>
              <a:rPr lang="ru-RU" sz="1400" b="1" dirty="0" smtClean="0">
                <a:latin typeface="Franklin Gothic Medium" panose="020B0603020102020204" pitchFamily="34" charset="0"/>
              </a:rPr>
              <a:t>Что изменили?</a:t>
            </a:r>
            <a:endParaRPr lang="ru-RU" sz="1400" b="1" i="1" dirty="0">
              <a:latin typeface="Franklin Gothic Medium" panose="020B0603020102020204" pitchFamily="34" charset="0"/>
              <a:ea typeface="Cambria Math" pitchFamily="18" charset="0"/>
            </a:endParaRPr>
          </a:p>
        </p:txBody>
      </p:sp>
      <p:pic>
        <p:nvPicPr>
          <p:cNvPr id="12" name="Picture 5" descr="C:\Users\1\Desktop\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067944" y="2859782"/>
            <a:ext cx="1512168" cy="1054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6" descr="C:\Users\1\Desktop\teachercovid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355976" y="4083918"/>
            <a:ext cx="1031010" cy="10441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119684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23478"/>
            <a:ext cx="8229600" cy="421555"/>
          </a:xfrm>
          <a:solidFill>
            <a:schemeClr val="tx1">
              <a:lumMod val="50000"/>
              <a:lumOff val="50000"/>
            </a:schemeClr>
          </a:solidFill>
        </p:spPr>
        <p:txBody>
          <a:bodyPr>
            <a:normAutofit fontScale="90000"/>
          </a:bodyPr>
          <a:lstStyle/>
          <a:p>
            <a:r>
              <a:rPr lang="ru-RU" sz="2800" dirty="0" smtClean="0">
                <a:solidFill>
                  <a:schemeClr val="bg1"/>
                </a:solidFill>
                <a:latin typeface="Cambria Math" pitchFamily="18" charset="0"/>
                <a:ea typeface="Cambria Math" pitchFamily="18" charset="0"/>
              </a:rPr>
              <a:t>ЦЕННОСТНОЕ ПРЕДЛОЖЕНИЕ</a:t>
            </a:r>
            <a:endParaRPr lang="ru-RU" sz="2800" dirty="0">
              <a:solidFill>
                <a:schemeClr val="bg1"/>
              </a:solidFill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20" name="Содержимое 2"/>
          <p:cNvSpPr txBox="1">
            <a:spLocks/>
          </p:cNvSpPr>
          <p:nvPr/>
        </p:nvSpPr>
        <p:spPr>
          <a:xfrm>
            <a:off x="6012160" y="699542"/>
            <a:ext cx="2088232" cy="288032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None/>
            </a:pPr>
            <a:r>
              <a:rPr lang="ru-RU" sz="1600" dirty="0" smtClean="0">
                <a:solidFill>
                  <a:schemeClr val="bg1"/>
                </a:solidFill>
                <a:latin typeface="Cambria Math" pitchFamily="18" charset="0"/>
                <a:ea typeface="Cambria Math" pitchFamily="18" charset="0"/>
              </a:rPr>
              <a:t>ПРОФИЛЬ КЛИЕНТА</a:t>
            </a:r>
          </a:p>
        </p:txBody>
      </p:sp>
      <p:sp>
        <p:nvSpPr>
          <p:cNvPr id="7" name="Содержимое 2"/>
          <p:cNvSpPr txBox="1">
            <a:spLocks/>
          </p:cNvSpPr>
          <p:nvPr/>
        </p:nvSpPr>
        <p:spPr>
          <a:xfrm>
            <a:off x="1331640" y="699542"/>
            <a:ext cx="2088232" cy="288032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None/>
            </a:pPr>
            <a:r>
              <a:rPr lang="ru-RU" sz="1600" dirty="0" smtClean="0">
                <a:solidFill>
                  <a:schemeClr val="bg1"/>
                </a:solidFill>
                <a:latin typeface="Cambria Math" pitchFamily="18" charset="0"/>
                <a:ea typeface="Cambria Math" pitchFamily="18" charset="0"/>
              </a:rPr>
              <a:t>КАРТА ЦЕННОСТИ</a:t>
            </a:r>
          </a:p>
        </p:txBody>
      </p:sp>
      <p:sp>
        <p:nvSpPr>
          <p:cNvPr id="8" name="Овал 7"/>
          <p:cNvSpPr/>
          <p:nvPr/>
        </p:nvSpPr>
        <p:spPr>
          <a:xfrm>
            <a:off x="6300192" y="1059582"/>
            <a:ext cx="1584176" cy="1440160"/>
          </a:xfrm>
          <a:prstGeom prst="ellipse">
            <a:avLst/>
          </a:prstGeom>
          <a:noFill/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0" name="Прямая соединительная линия 9"/>
          <p:cNvCxnSpPr>
            <a:stCxn id="8" idx="2"/>
          </p:cNvCxnSpPr>
          <p:nvPr/>
        </p:nvCxnSpPr>
        <p:spPr>
          <a:xfrm>
            <a:off x="6300192" y="1779662"/>
            <a:ext cx="792088" cy="0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flipH="1">
            <a:off x="7092280" y="1131590"/>
            <a:ext cx="360040" cy="648072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7092280" y="1779662"/>
            <a:ext cx="360040" cy="648072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Прямоугольник 16"/>
          <p:cNvSpPr/>
          <p:nvPr/>
        </p:nvSpPr>
        <p:spPr>
          <a:xfrm>
            <a:off x="7092280" y="1635646"/>
            <a:ext cx="864096" cy="3600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mbria Math" pitchFamily="18" charset="0"/>
                <a:ea typeface="Cambria Math" pitchFamily="18" charset="0"/>
              </a:rPr>
              <a:t>Задачи</a:t>
            </a:r>
            <a:endParaRPr lang="ru-RU" sz="1100" b="1" dirty="0">
              <a:solidFill>
                <a:schemeClr val="tx1">
                  <a:lumMod val="65000"/>
                  <a:lumOff val="35000"/>
                </a:schemeClr>
              </a:solidFill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6372200" y="1275606"/>
            <a:ext cx="864096" cy="3600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mbria Math" pitchFamily="18" charset="0"/>
                <a:ea typeface="Cambria Math" pitchFamily="18" charset="0"/>
              </a:rPr>
              <a:t>Выгоды</a:t>
            </a:r>
            <a:endParaRPr lang="ru-RU" sz="1100" b="1" dirty="0">
              <a:solidFill>
                <a:schemeClr val="tx1">
                  <a:lumMod val="65000"/>
                  <a:lumOff val="35000"/>
                </a:schemeClr>
              </a:solidFill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2051720" y="1153294"/>
            <a:ext cx="864096" cy="3600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mbria Math" pitchFamily="18" charset="0"/>
                <a:ea typeface="Cambria Math" pitchFamily="18" charset="0"/>
              </a:rPr>
              <a:t>Функции выгоды</a:t>
            </a:r>
            <a:endParaRPr lang="ru-RU" sz="1100" b="1" dirty="0">
              <a:solidFill>
                <a:schemeClr val="tx1">
                  <a:lumMod val="65000"/>
                  <a:lumOff val="35000"/>
                </a:schemeClr>
              </a:solidFill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6372200" y="1923678"/>
            <a:ext cx="864096" cy="3600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mbria Math" pitchFamily="18" charset="0"/>
                <a:ea typeface="Cambria Math" pitchFamily="18" charset="0"/>
              </a:rPr>
              <a:t>Боли</a:t>
            </a:r>
            <a:endParaRPr lang="ru-RU" sz="1100" b="1" dirty="0">
              <a:solidFill>
                <a:schemeClr val="tx1">
                  <a:lumMod val="65000"/>
                  <a:lumOff val="35000"/>
                </a:schemeClr>
              </a:solidFill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23" name="Ромб 22"/>
          <p:cNvSpPr/>
          <p:nvPr/>
        </p:nvSpPr>
        <p:spPr>
          <a:xfrm>
            <a:off x="1763688" y="1513334"/>
            <a:ext cx="72008" cy="72008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Ромб 23"/>
          <p:cNvSpPr/>
          <p:nvPr/>
        </p:nvSpPr>
        <p:spPr>
          <a:xfrm>
            <a:off x="1979712" y="2161406"/>
            <a:ext cx="72008" cy="72008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Ромб 24"/>
          <p:cNvSpPr/>
          <p:nvPr/>
        </p:nvSpPr>
        <p:spPr>
          <a:xfrm>
            <a:off x="7524328" y="1635646"/>
            <a:ext cx="72008" cy="72008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Ромб 25"/>
          <p:cNvSpPr/>
          <p:nvPr/>
        </p:nvSpPr>
        <p:spPr>
          <a:xfrm>
            <a:off x="6804248" y="1923678"/>
            <a:ext cx="72008" cy="72008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Ромб 26"/>
          <p:cNvSpPr/>
          <p:nvPr/>
        </p:nvSpPr>
        <p:spPr>
          <a:xfrm>
            <a:off x="6804248" y="1275606"/>
            <a:ext cx="72008" cy="72008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1547664" y="1081286"/>
            <a:ext cx="1490464" cy="1274440"/>
          </a:xfrm>
          <a:prstGeom prst="rect">
            <a:avLst/>
          </a:prstGeom>
          <a:noFill/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0" name="Прямая соединительная линия 29"/>
          <p:cNvCxnSpPr/>
          <p:nvPr/>
        </p:nvCxnSpPr>
        <p:spPr>
          <a:xfrm>
            <a:off x="1547664" y="1081286"/>
            <a:ext cx="792088" cy="648072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 flipV="1">
            <a:off x="1619672" y="1729358"/>
            <a:ext cx="720080" cy="576064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>
            <a:endCxn id="28" idx="3"/>
          </p:cNvCxnSpPr>
          <p:nvPr/>
        </p:nvCxnSpPr>
        <p:spPr>
          <a:xfrm flipV="1">
            <a:off x="2339752" y="1718506"/>
            <a:ext cx="698376" cy="10852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Ромб 55"/>
          <p:cNvSpPr/>
          <p:nvPr/>
        </p:nvSpPr>
        <p:spPr>
          <a:xfrm>
            <a:off x="1979712" y="1225302"/>
            <a:ext cx="72008" cy="72008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Ромб 56"/>
          <p:cNvSpPr/>
          <p:nvPr/>
        </p:nvSpPr>
        <p:spPr>
          <a:xfrm>
            <a:off x="4644008" y="1635646"/>
            <a:ext cx="72008" cy="72008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Прямоугольник 57"/>
          <p:cNvSpPr/>
          <p:nvPr/>
        </p:nvSpPr>
        <p:spPr>
          <a:xfrm>
            <a:off x="1979712" y="2571750"/>
            <a:ext cx="2304256" cy="2880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dirty="0" smtClean="0">
                <a:solidFill>
                  <a:schemeClr val="accent1">
                    <a:lumMod val="75000"/>
                  </a:schemeClr>
                </a:solidFill>
                <a:latin typeface="Cambria Math" pitchFamily="18" charset="0"/>
                <a:ea typeface="Cambria Math" pitchFamily="18" charset="0"/>
              </a:rPr>
              <a:t>Оказание помощи с выходом на рынок сбыта</a:t>
            </a:r>
            <a:endParaRPr lang="ru-RU" sz="1100" dirty="0">
              <a:solidFill>
                <a:schemeClr val="accent1">
                  <a:lumMod val="75000"/>
                </a:schemeClr>
              </a:solidFill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59" name="Прямоугольник 58"/>
          <p:cNvSpPr/>
          <p:nvPr/>
        </p:nvSpPr>
        <p:spPr>
          <a:xfrm>
            <a:off x="2051720" y="1945382"/>
            <a:ext cx="864096" cy="3600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mbria Math" pitchFamily="18" charset="0"/>
                <a:ea typeface="Cambria Math" pitchFamily="18" charset="0"/>
              </a:rPr>
              <a:t>Функции помощи</a:t>
            </a:r>
            <a:endParaRPr lang="ru-RU" sz="1100" b="1" dirty="0">
              <a:solidFill>
                <a:schemeClr val="tx1">
                  <a:lumMod val="65000"/>
                  <a:lumOff val="35000"/>
                </a:schemeClr>
              </a:solidFill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60" name="Прямоугольник 59"/>
          <p:cNvSpPr/>
          <p:nvPr/>
        </p:nvSpPr>
        <p:spPr>
          <a:xfrm>
            <a:off x="1475656" y="1513334"/>
            <a:ext cx="864096" cy="3600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mbria Math" pitchFamily="18" charset="0"/>
                <a:ea typeface="Cambria Math" pitchFamily="18" charset="0"/>
              </a:rPr>
              <a:t>Продукт</a:t>
            </a:r>
            <a:endParaRPr lang="ru-RU" sz="1100" b="1" dirty="0">
              <a:solidFill>
                <a:schemeClr val="tx1">
                  <a:lumMod val="65000"/>
                  <a:lumOff val="35000"/>
                </a:schemeClr>
              </a:solidFill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61" name="Прямоугольник 60"/>
          <p:cNvSpPr/>
          <p:nvPr/>
        </p:nvSpPr>
        <p:spPr>
          <a:xfrm>
            <a:off x="683568" y="2571750"/>
            <a:ext cx="1296144" cy="3600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mbria Math" pitchFamily="18" charset="0"/>
                <a:ea typeface="Cambria Math" pitchFamily="18" charset="0"/>
              </a:rPr>
              <a:t>Наше решение</a:t>
            </a:r>
            <a:endParaRPr lang="ru-RU" sz="1100" b="1" dirty="0">
              <a:solidFill>
                <a:schemeClr val="tx1">
                  <a:lumMod val="65000"/>
                  <a:lumOff val="35000"/>
                </a:schemeClr>
              </a:solidFill>
              <a:latin typeface="Cambria Math" pitchFamily="18" charset="0"/>
              <a:ea typeface="Cambria Math" pitchFamily="18" charset="0"/>
            </a:endParaRPr>
          </a:p>
        </p:txBody>
      </p:sp>
      <p:cxnSp>
        <p:nvCxnSpPr>
          <p:cNvPr id="63" name="Прямая соединительная линия 62"/>
          <p:cNvCxnSpPr/>
          <p:nvPr/>
        </p:nvCxnSpPr>
        <p:spPr>
          <a:xfrm>
            <a:off x="1979712" y="2859782"/>
            <a:ext cx="237626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Прямоугольник 64"/>
          <p:cNvSpPr/>
          <p:nvPr/>
        </p:nvSpPr>
        <p:spPr>
          <a:xfrm>
            <a:off x="4427984" y="2571750"/>
            <a:ext cx="1296144" cy="3600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mbria Math" pitchFamily="18" charset="0"/>
                <a:ea typeface="Cambria Math" pitchFamily="18" charset="0"/>
              </a:rPr>
              <a:t>помогает</a:t>
            </a:r>
            <a:endParaRPr lang="ru-RU" sz="1100" b="1" dirty="0">
              <a:solidFill>
                <a:schemeClr val="tx1">
                  <a:lumMod val="65000"/>
                  <a:lumOff val="35000"/>
                </a:schemeClr>
              </a:solidFill>
              <a:latin typeface="Cambria Math" pitchFamily="18" charset="0"/>
              <a:ea typeface="Cambria Math" pitchFamily="18" charset="0"/>
            </a:endParaRPr>
          </a:p>
        </p:txBody>
      </p:sp>
      <p:cxnSp>
        <p:nvCxnSpPr>
          <p:cNvPr id="66" name="Прямая соединительная линия 65"/>
          <p:cNvCxnSpPr/>
          <p:nvPr/>
        </p:nvCxnSpPr>
        <p:spPr>
          <a:xfrm>
            <a:off x="5724128" y="2859782"/>
            <a:ext cx="28803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Прямоугольник 66"/>
          <p:cNvSpPr/>
          <p:nvPr/>
        </p:nvSpPr>
        <p:spPr>
          <a:xfrm>
            <a:off x="611560" y="3003798"/>
            <a:ext cx="1296144" cy="3600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mbria Math" pitchFamily="18" charset="0"/>
                <a:ea typeface="Cambria Math" pitchFamily="18" charset="0"/>
              </a:rPr>
              <a:t>который хочет</a:t>
            </a:r>
            <a:endParaRPr lang="ru-RU" sz="1100" b="1" dirty="0">
              <a:solidFill>
                <a:schemeClr val="tx1">
                  <a:lumMod val="65000"/>
                  <a:lumOff val="35000"/>
                </a:schemeClr>
              </a:solidFill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69" name="Прямоугольник 68"/>
          <p:cNvSpPr/>
          <p:nvPr/>
        </p:nvSpPr>
        <p:spPr>
          <a:xfrm>
            <a:off x="5652120" y="2571750"/>
            <a:ext cx="3096344" cy="2880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dirty="0" err="1" smtClean="0">
                <a:solidFill>
                  <a:schemeClr val="accent1">
                    <a:lumMod val="75000"/>
                  </a:schemeClr>
                </a:solidFill>
                <a:latin typeface="Cambria Math" pitchFamily="18" charset="0"/>
                <a:ea typeface="Cambria Math" pitchFamily="18" charset="0"/>
              </a:rPr>
              <a:t>Самозанятому</a:t>
            </a:r>
            <a:endParaRPr lang="ru-RU" sz="1100" dirty="0">
              <a:solidFill>
                <a:schemeClr val="accent1">
                  <a:lumMod val="75000"/>
                </a:schemeClr>
              </a:solidFill>
              <a:latin typeface="Cambria Math" pitchFamily="18" charset="0"/>
              <a:ea typeface="Cambria Math" pitchFamily="18" charset="0"/>
            </a:endParaRPr>
          </a:p>
        </p:txBody>
      </p:sp>
      <p:cxnSp>
        <p:nvCxnSpPr>
          <p:cNvPr id="70" name="Прямая соединительная линия 69"/>
          <p:cNvCxnSpPr/>
          <p:nvPr/>
        </p:nvCxnSpPr>
        <p:spPr>
          <a:xfrm>
            <a:off x="1907704" y="3291830"/>
            <a:ext cx="669674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Прямоугольник 72"/>
          <p:cNvSpPr/>
          <p:nvPr/>
        </p:nvSpPr>
        <p:spPr>
          <a:xfrm>
            <a:off x="467544" y="3363838"/>
            <a:ext cx="1296144" cy="3600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mbria Math" pitchFamily="18" charset="0"/>
                <a:ea typeface="Cambria Math" pitchFamily="18" charset="0"/>
              </a:rPr>
              <a:t>тем, что</a:t>
            </a:r>
            <a:endParaRPr lang="ru-RU" sz="1100" b="1" dirty="0">
              <a:solidFill>
                <a:schemeClr val="tx1">
                  <a:lumMod val="65000"/>
                  <a:lumOff val="35000"/>
                </a:schemeClr>
              </a:solidFill>
              <a:latin typeface="Cambria Math" pitchFamily="18" charset="0"/>
              <a:ea typeface="Cambria Math" pitchFamily="18" charset="0"/>
            </a:endParaRPr>
          </a:p>
        </p:txBody>
      </p:sp>
      <p:cxnSp>
        <p:nvCxnSpPr>
          <p:cNvPr id="78" name="Прямая со стрелкой 77"/>
          <p:cNvCxnSpPr/>
          <p:nvPr/>
        </p:nvCxnSpPr>
        <p:spPr>
          <a:xfrm>
            <a:off x="4427984" y="1347614"/>
            <a:ext cx="504056" cy="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Прямая со стрелкой 78"/>
          <p:cNvCxnSpPr/>
          <p:nvPr/>
        </p:nvCxnSpPr>
        <p:spPr>
          <a:xfrm>
            <a:off x="4427984" y="2067694"/>
            <a:ext cx="504056" cy="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Прямоугольник 79"/>
          <p:cNvSpPr/>
          <p:nvPr/>
        </p:nvSpPr>
        <p:spPr>
          <a:xfrm>
            <a:off x="2051720" y="2787774"/>
            <a:ext cx="2304256" cy="2880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itchFamily="18" charset="0"/>
                <a:ea typeface="Cambria Math" pitchFamily="18" charset="0"/>
              </a:rPr>
              <a:t>название решения</a:t>
            </a:r>
            <a:endParaRPr lang="ru-RU" sz="900" dirty="0">
              <a:solidFill>
                <a:schemeClr val="tx1">
                  <a:lumMod val="75000"/>
                  <a:lumOff val="25000"/>
                </a:schemeClr>
              </a:solidFill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81" name="Прямоугольник 80"/>
          <p:cNvSpPr/>
          <p:nvPr/>
        </p:nvSpPr>
        <p:spPr>
          <a:xfrm>
            <a:off x="5796136" y="2787774"/>
            <a:ext cx="2304256" cy="2880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itchFamily="18" charset="0"/>
                <a:ea typeface="Cambria Math" pitchFamily="18" charset="0"/>
              </a:rPr>
              <a:t>краткое описание клиента</a:t>
            </a:r>
            <a:endParaRPr lang="ru-RU" sz="900" dirty="0">
              <a:solidFill>
                <a:schemeClr val="tx1">
                  <a:lumMod val="75000"/>
                  <a:lumOff val="25000"/>
                </a:schemeClr>
              </a:solidFill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86" name="Прямоугольник 85"/>
          <p:cNvSpPr/>
          <p:nvPr/>
        </p:nvSpPr>
        <p:spPr>
          <a:xfrm>
            <a:off x="3779912" y="3219822"/>
            <a:ext cx="2304256" cy="2880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itchFamily="18" charset="0"/>
                <a:ea typeface="Cambria Math" pitchFamily="18" charset="0"/>
              </a:rPr>
              <a:t>ключевая потребность/задача</a:t>
            </a:r>
            <a:endParaRPr lang="ru-RU" sz="900" dirty="0">
              <a:solidFill>
                <a:schemeClr val="tx1">
                  <a:lumMod val="75000"/>
                  <a:lumOff val="25000"/>
                </a:schemeClr>
              </a:solidFill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91" name="Прямоугольник 90"/>
          <p:cNvSpPr/>
          <p:nvPr/>
        </p:nvSpPr>
        <p:spPr>
          <a:xfrm>
            <a:off x="467544" y="1347614"/>
            <a:ext cx="1008112" cy="648072"/>
          </a:xfrm>
          <a:prstGeom prst="rect">
            <a:avLst/>
          </a:prstGeom>
          <a:noFill/>
          <a:ln>
            <a:solidFill>
              <a:schemeClr val="tx1">
                <a:lumMod val="65000"/>
                <a:lumOff val="3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 smtClean="0">
                <a:solidFill>
                  <a:schemeClr val="accent1">
                    <a:lumMod val="75000"/>
                  </a:schemeClr>
                </a:solidFill>
                <a:latin typeface="Cambria Math" pitchFamily="18" charset="0"/>
                <a:ea typeface="Cambria Math" pitchFamily="18" charset="0"/>
              </a:rPr>
              <a:t>Модель выхода на рынки сбыта</a:t>
            </a:r>
            <a:endParaRPr lang="ru-RU" sz="1100" dirty="0">
              <a:solidFill>
                <a:schemeClr val="accent1">
                  <a:lumMod val="75000"/>
                </a:schemeClr>
              </a:solidFill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92" name="Прямоугольник 91"/>
          <p:cNvSpPr/>
          <p:nvPr/>
        </p:nvSpPr>
        <p:spPr>
          <a:xfrm>
            <a:off x="3131840" y="1059582"/>
            <a:ext cx="1224136" cy="648072"/>
          </a:xfrm>
          <a:prstGeom prst="rect">
            <a:avLst/>
          </a:prstGeom>
          <a:noFill/>
          <a:ln>
            <a:solidFill>
              <a:schemeClr val="tx1">
                <a:lumMod val="65000"/>
                <a:lumOff val="3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ru-RU" sz="700" dirty="0" smtClean="0">
                <a:solidFill>
                  <a:schemeClr val="accent1">
                    <a:lumMod val="75000"/>
                  </a:schemeClr>
                </a:solidFill>
                <a:latin typeface="Cambria Math" pitchFamily="18" charset="0"/>
                <a:ea typeface="Cambria Math" pitchFamily="18" charset="0"/>
              </a:rPr>
              <a:t>Определена работа сотрудников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ru-RU" sz="700" dirty="0" smtClean="0">
                <a:solidFill>
                  <a:schemeClr val="accent1">
                    <a:lumMod val="75000"/>
                  </a:schemeClr>
                </a:solidFill>
                <a:latin typeface="Cambria Math" pitchFamily="18" charset="0"/>
                <a:ea typeface="Cambria Math" pitchFamily="18" charset="0"/>
              </a:rPr>
              <a:t>Определены действия </a:t>
            </a:r>
            <a:r>
              <a:rPr lang="ru-RU" sz="700" dirty="0" err="1" smtClean="0">
                <a:solidFill>
                  <a:schemeClr val="accent1">
                    <a:lumMod val="75000"/>
                  </a:schemeClr>
                </a:solidFill>
                <a:latin typeface="Cambria Math" pitchFamily="18" charset="0"/>
                <a:ea typeface="Cambria Math" pitchFamily="18" charset="0"/>
              </a:rPr>
              <a:t>самозанятых</a:t>
            </a:r>
            <a:endParaRPr lang="ru-RU" sz="700" dirty="0">
              <a:solidFill>
                <a:srgbClr val="FF0000"/>
              </a:solidFill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93" name="Прямоугольник 92"/>
          <p:cNvSpPr/>
          <p:nvPr/>
        </p:nvSpPr>
        <p:spPr>
          <a:xfrm>
            <a:off x="3131840" y="1779662"/>
            <a:ext cx="1224136" cy="648072"/>
          </a:xfrm>
          <a:prstGeom prst="rect">
            <a:avLst/>
          </a:prstGeom>
          <a:noFill/>
          <a:ln>
            <a:solidFill>
              <a:schemeClr val="tx1">
                <a:lumMod val="65000"/>
                <a:lumOff val="3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ru-RU" sz="800" dirty="0" smtClean="0">
                <a:solidFill>
                  <a:schemeClr val="accent1">
                    <a:lumMod val="75000"/>
                  </a:schemeClr>
                </a:solidFill>
                <a:latin typeface="Cambria Math" pitchFamily="18" charset="0"/>
                <a:ea typeface="Cambria Math" pitchFamily="18" charset="0"/>
              </a:rPr>
              <a:t>Оказание помощи </a:t>
            </a:r>
            <a:r>
              <a:rPr lang="ru-RU" sz="800" dirty="0" err="1" smtClean="0">
                <a:solidFill>
                  <a:schemeClr val="accent1">
                    <a:lumMod val="75000"/>
                  </a:schemeClr>
                </a:solidFill>
                <a:latin typeface="Cambria Math" pitchFamily="18" charset="0"/>
                <a:ea typeface="Cambria Math" pitchFamily="18" charset="0"/>
              </a:rPr>
              <a:t>самозанятым</a:t>
            </a:r>
            <a:endParaRPr lang="ru-RU" sz="800" dirty="0">
              <a:solidFill>
                <a:schemeClr val="accent1">
                  <a:lumMod val="75000"/>
                </a:schemeClr>
              </a:solidFill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94" name="Прямоугольник 93"/>
          <p:cNvSpPr/>
          <p:nvPr/>
        </p:nvSpPr>
        <p:spPr>
          <a:xfrm>
            <a:off x="4932040" y="1059582"/>
            <a:ext cx="1368152" cy="648072"/>
          </a:xfrm>
          <a:prstGeom prst="rect">
            <a:avLst/>
          </a:prstGeom>
          <a:noFill/>
          <a:ln>
            <a:solidFill>
              <a:schemeClr val="tx1">
                <a:lumMod val="65000"/>
                <a:lumOff val="3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ru-RU" sz="800" dirty="0" smtClean="0">
                <a:solidFill>
                  <a:schemeClr val="accent1">
                    <a:lumMod val="75000"/>
                  </a:schemeClr>
                </a:solidFill>
                <a:latin typeface="Cambria Math" pitchFamily="18" charset="0"/>
                <a:ea typeface="Cambria Math" pitchFamily="18" charset="0"/>
              </a:rPr>
              <a:t>Получение дохода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ru-RU" sz="800" dirty="0" smtClean="0">
                <a:solidFill>
                  <a:schemeClr val="accent1">
                    <a:lumMod val="75000"/>
                  </a:schemeClr>
                </a:solidFill>
                <a:latin typeface="Cambria Math" pitchFamily="18" charset="0"/>
                <a:ea typeface="Cambria Math" pitchFamily="18" charset="0"/>
              </a:rPr>
              <a:t>Высокая цена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ru-RU" sz="800" dirty="0" smtClean="0">
                <a:solidFill>
                  <a:schemeClr val="accent1">
                    <a:lumMod val="75000"/>
                  </a:schemeClr>
                </a:solidFill>
                <a:latin typeface="Cambria Math" pitchFamily="18" charset="0"/>
                <a:ea typeface="Cambria Math" pitchFamily="18" charset="0"/>
              </a:rPr>
              <a:t>Легкий сбыт</a:t>
            </a:r>
            <a:endParaRPr lang="ru-RU" sz="800" dirty="0">
              <a:solidFill>
                <a:schemeClr val="accent1">
                  <a:lumMod val="75000"/>
                </a:schemeClr>
              </a:solidFill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95" name="Прямоугольник 94"/>
          <p:cNvSpPr/>
          <p:nvPr/>
        </p:nvSpPr>
        <p:spPr>
          <a:xfrm>
            <a:off x="4932040" y="1779662"/>
            <a:ext cx="1296144" cy="648072"/>
          </a:xfrm>
          <a:prstGeom prst="rect">
            <a:avLst/>
          </a:prstGeom>
          <a:noFill/>
          <a:ln>
            <a:solidFill>
              <a:schemeClr val="tx1">
                <a:lumMod val="65000"/>
                <a:lumOff val="3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" dirty="0" smtClean="0">
                <a:solidFill>
                  <a:schemeClr val="accent1">
                    <a:lumMod val="75000"/>
                  </a:schemeClr>
                </a:solidFill>
                <a:latin typeface="Cambria Math" pitchFamily="18" charset="0"/>
                <a:ea typeface="Cambria Math" pitchFamily="18" charset="0"/>
              </a:rPr>
              <a:t>Получение помощи со сбытом продукции</a:t>
            </a:r>
            <a:endParaRPr lang="ru-RU" sz="800" dirty="0">
              <a:solidFill>
                <a:schemeClr val="accent1">
                  <a:lumMod val="75000"/>
                </a:schemeClr>
              </a:solidFill>
              <a:latin typeface="Cambria Math" pitchFamily="18" charset="0"/>
              <a:ea typeface="Cambria Math" pitchFamily="18" charset="0"/>
            </a:endParaRPr>
          </a:p>
          <a:p>
            <a:pPr algn="ctr"/>
            <a:endParaRPr lang="ru-RU" sz="800" dirty="0">
              <a:solidFill>
                <a:srgbClr val="FF0000"/>
              </a:solidFill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96" name="Прямоугольник 95"/>
          <p:cNvSpPr/>
          <p:nvPr/>
        </p:nvSpPr>
        <p:spPr>
          <a:xfrm>
            <a:off x="7956376" y="1419622"/>
            <a:ext cx="1008112" cy="648072"/>
          </a:xfrm>
          <a:prstGeom prst="rect">
            <a:avLst/>
          </a:prstGeom>
          <a:noFill/>
          <a:ln>
            <a:solidFill>
              <a:schemeClr val="tx1">
                <a:lumMod val="65000"/>
                <a:lumOff val="3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" dirty="0" smtClean="0">
                <a:solidFill>
                  <a:schemeClr val="accent1">
                    <a:lumMod val="75000"/>
                  </a:schemeClr>
                </a:solidFill>
                <a:latin typeface="Cambria Math" pitchFamily="18" charset="0"/>
                <a:ea typeface="Cambria Math" pitchFamily="18" charset="0"/>
              </a:rPr>
              <a:t>Выйти на рынок сбыта продукции</a:t>
            </a:r>
            <a:endParaRPr lang="ru-RU" sz="800" dirty="0">
              <a:solidFill>
                <a:schemeClr val="accent1">
                  <a:lumMod val="75000"/>
                </a:schemeClr>
              </a:solidFill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100" name="Прямоугольник 99"/>
          <p:cNvSpPr/>
          <p:nvPr/>
        </p:nvSpPr>
        <p:spPr>
          <a:xfrm>
            <a:off x="2288348" y="3039801"/>
            <a:ext cx="3672408" cy="2880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dirty="0" smtClean="0">
                <a:solidFill>
                  <a:schemeClr val="accent1">
                    <a:lumMod val="75000"/>
                  </a:schemeClr>
                </a:solidFill>
                <a:latin typeface="Cambria Math" pitchFamily="18" charset="0"/>
                <a:ea typeface="Cambria Math" pitchFamily="18" charset="0"/>
              </a:rPr>
              <a:t>Сбыть свою продукцию быстро и по высокой цене</a:t>
            </a:r>
            <a:endParaRPr lang="ru-RU" sz="1100" dirty="0">
              <a:solidFill>
                <a:schemeClr val="accent1">
                  <a:lumMod val="75000"/>
                </a:schemeClr>
              </a:solidFill>
              <a:latin typeface="Cambria Math" pitchFamily="18" charset="0"/>
              <a:ea typeface="Cambria Math" pitchFamily="18" charset="0"/>
            </a:endParaRPr>
          </a:p>
        </p:txBody>
      </p:sp>
      <p:grpSp>
        <p:nvGrpSpPr>
          <p:cNvPr id="110" name="Группа 109"/>
          <p:cNvGrpSpPr/>
          <p:nvPr/>
        </p:nvGrpSpPr>
        <p:grpSpPr>
          <a:xfrm>
            <a:off x="899592" y="3651870"/>
            <a:ext cx="7920880" cy="432048"/>
            <a:chOff x="899592" y="3867894"/>
            <a:chExt cx="7920880" cy="432048"/>
          </a:xfrm>
        </p:grpSpPr>
        <p:sp>
          <p:nvSpPr>
            <p:cNvPr id="101" name="Прямоугольник 100"/>
            <p:cNvSpPr/>
            <p:nvPr/>
          </p:nvSpPr>
          <p:spPr>
            <a:xfrm>
              <a:off x="4211960" y="3867894"/>
              <a:ext cx="1296144" cy="36004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1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ambria Math" pitchFamily="18" charset="0"/>
                  <a:ea typeface="Cambria Math" pitchFamily="18" charset="0"/>
                </a:rPr>
                <a:t>благодаря</a:t>
              </a:r>
              <a:endParaRPr lang="ru-RU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mbria Math" pitchFamily="18" charset="0"/>
                <a:ea typeface="Cambria Math" pitchFamily="18" charset="0"/>
              </a:endParaRPr>
            </a:p>
          </p:txBody>
        </p:sp>
        <p:cxnSp>
          <p:nvCxnSpPr>
            <p:cNvPr id="102" name="Прямая соединительная линия 101"/>
            <p:cNvCxnSpPr/>
            <p:nvPr/>
          </p:nvCxnSpPr>
          <p:spPr>
            <a:xfrm>
              <a:off x="899592" y="4083918"/>
              <a:ext cx="3528392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5" name="Прямоугольник 104"/>
            <p:cNvSpPr/>
            <p:nvPr/>
          </p:nvSpPr>
          <p:spPr>
            <a:xfrm>
              <a:off x="1475656" y="4011910"/>
              <a:ext cx="2304256" cy="28803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9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mbria Math" pitchFamily="18" charset="0"/>
                  <a:ea typeface="Cambria Math" pitchFamily="18" charset="0"/>
                </a:rPr>
                <a:t>получить выгоду или избежать «боль»</a:t>
              </a:r>
              <a:endParaRPr lang="ru-RU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itchFamily="18" charset="0"/>
                <a:ea typeface="Cambria Math" pitchFamily="18" charset="0"/>
              </a:endParaRPr>
            </a:p>
          </p:txBody>
        </p:sp>
        <p:cxnSp>
          <p:nvCxnSpPr>
            <p:cNvPr id="106" name="Прямая соединительная линия 105"/>
            <p:cNvCxnSpPr/>
            <p:nvPr/>
          </p:nvCxnSpPr>
          <p:spPr>
            <a:xfrm>
              <a:off x="5292080" y="4083918"/>
              <a:ext cx="3528392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7" name="Прямоугольник 106"/>
            <p:cNvSpPr/>
            <p:nvPr/>
          </p:nvSpPr>
          <p:spPr>
            <a:xfrm>
              <a:off x="5868144" y="4011910"/>
              <a:ext cx="2304256" cy="28803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9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mbria Math" pitchFamily="18" charset="0"/>
                  <a:ea typeface="Cambria Math" pitchFamily="18" charset="0"/>
                </a:rPr>
                <a:t>функция решения </a:t>
              </a:r>
              <a:endParaRPr lang="ru-RU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itchFamily="18" charset="0"/>
                <a:ea typeface="Cambria Math" pitchFamily="18" charset="0"/>
              </a:endParaRPr>
            </a:p>
          </p:txBody>
        </p:sp>
      </p:grpSp>
      <p:sp>
        <p:nvSpPr>
          <p:cNvPr id="108" name="Прямоугольник 107"/>
          <p:cNvSpPr/>
          <p:nvPr/>
        </p:nvSpPr>
        <p:spPr>
          <a:xfrm>
            <a:off x="827584" y="3579862"/>
            <a:ext cx="3528392" cy="2880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dirty="0">
                <a:solidFill>
                  <a:schemeClr val="accent1">
                    <a:lumMod val="75000"/>
                  </a:schemeClr>
                </a:solidFill>
                <a:latin typeface="Cambria Math" pitchFamily="18" charset="0"/>
                <a:ea typeface="Cambria Math" pitchFamily="18" charset="0"/>
              </a:rPr>
              <a:t>О</a:t>
            </a:r>
            <a:r>
              <a:rPr lang="ru-RU" sz="1100" dirty="0" smtClean="0">
                <a:solidFill>
                  <a:schemeClr val="accent1">
                    <a:lumMod val="75000"/>
                  </a:schemeClr>
                </a:solidFill>
                <a:latin typeface="Cambria Math" pitchFamily="18" charset="0"/>
                <a:ea typeface="Cambria Math" pitchFamily="18" charset="0"/>
              </a:rPr>
              <a:t>беспечить выход клиента на рынок сбыта</a:t>
            </a:r>
            <a:endParaRPr lang="ru-RU" sz="1100" dirty="0">
              <a:solidFill>
                <a:schemeClr val="accent1">
                  <a:lumMod val="75000"/>
                </a:schemeClr>
              </a:solidFill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109" name="Прямоугольник 108"/>
          <p:cNvSpPr/>
          <p:nvPr/>
        </p:nvSpPr>
        <p:spPr>
          <a:xfrm>
            <a:off x="5292080" y="3579862"/>
            <a:ext cx="3744416" cy="2880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dirty="0" smtClean="0">
                <a:solidFill>
                  <a:schemeClr val="accent1">
                    <a:lumMod val="75000"/>
                  </a:schemeClr>
                </a:solidFill>
                <a:latin typeface="Cambria Math" pitchFamily="18" charset="0"/>
                <a:ea typeface="Cambria Math" pitchFamily="18" charset="0"/>
              </a:rPr>
              <a:t>Модели выхода на рынки сбыта</a:t>
            </a:r>
            <a:endParaRPr lang="ru-RU" sz="1100" dirty="0">
              <a:solidFill>
                <a:schemeClr val="accent1">
                  <a:lumMod val="75000"/>
                </a:schemeClr>
              </a:solidFill>
              <a:latin typeface="Cambria Math" pitchFamily="18" charset="0"/>
              <a:ea typeface="Cambria Math" pitchFamily="18" charset="0"/>
            </a:endParaRPr>
          </a:p>
        </p:txBody>
      </p:sp>
      <p:grpSp>
        <p:nvGrpSpPr>
          <p:cNvPr id="111" name="Группа 110"/>
          <p:cNvGrpSpPr/>
          <p:nvPr/>
        </p:nvGrpSpPr>
        <p:grpSpPr>
          <a:xfrm>
            <a:off x="899592" y="4155926"/>
            <a:ext cx="7920880" cy="432048"/>
            <a:chOff x="899592" y="3867894"/>
            <a:chExt cx="7920880" cy="432048"/>
          </a:xfrm>
        </p:grpSpPr>
        <p:sp>
          <p:nvSpPr>
            <p:cNvPr id="112" name="Прямоугольник 111"/>
            <p:cNvSpPr/>
            <p:nvPr/>
          </p:nvSpPr>
          <p:spPr>
            <a:xfrm>
              <a:off x="4211960" y="3867894"/>
              <a:ext cx="1296144" cy="36004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1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ambria Math" pitchFamily="18" charset="0"/>
                  <a:ea typeface="Cambria Math" pitchFamily="18" charset="0"/>
                </a:rPr>
                <a:t>благодаря</a:t>
              </a:r>
              <a:endParaRPr lang="ru-RU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mbria Math" pitchFamily="18" charset="0"/>
                <a:ea typeface="Cambria Math" pitchFamily="18" charset="0"/>
              </a:endParaRPr>
            </a:p>
          </p:txBody>
        </p:sp>
        <p:cxnSp>
          <p:nvCxnSpPr>
            <p:cNvPr id="113" name="Прямая соединительная линия 112"/>
            <p:cNvCxnSpPr/>
            <p:nvPr/>
          </p:nvCxnSpPr>
          <p:spPr>
            <a:xfrm>
              <a:off x="899592" y="4083918"/>
              <a:ext cx="3528392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4" name="Прямоугольник 113"/>
            <p:cNvSpPr/>
            <p:nvPr/>
          </p:nvSpPr>
          <p:spPr>
            <a:xfrm>
              <a:off x="1475656" y="4011910"/>
              <a:ext cx="2304256" cy="28803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9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mbria Math" pitchFamily="18" charset="0"/>
                  <a:ea typeface="Cambria Math" pitchFamily="18" charset="0"/>
                </a:rPr>
                <a:t>получить выгоду или избежать «боль»</a:t>
              </a:r>
              <a:endParaRPr lang="ru-RU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itchFamily="18" charset="0"/>
                <a:ea typeface="Cambria Math" pitchFamily="18" charset="0"/>
              </a:endParaRPr>
            </a:p>
          </p:txBody>
        </p:sp>
        <p:cxnSp>
          <p:nvCxnSpPr>
            <p:cNvPr id="115" name="Прямая соединительная линия 114"/>
            <p:cNvCxnSpPr/>
            <p:nvPr/>
          </p:nvCxnSpPr>
          <p:spPr>
            <a:xfrm>
              <a:off x="5292080" y="4083918"/>
              <a:ext cx="3528392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6" name="Прямоугольник 115"/>
            <p:cNvSpPr/>
            <p:nvPr/>
          </p:nvSpPr>
          <p:spPr>
            <a:xfrm>
              <a:off x="5868144" y="4011910"/>
              <a:ext cx="2304256" cy="28803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9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mbria Math" pitchFamily="18" charset="0"/>
                  <a:ea typeface="Cambria Math" pitchFamily="18" charset="0"/>
                </a:rPr>
                <a:t>функция решения </a:t>
              </a:r>
              <a:endParaRPr lang="ru-RU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itchFamily="18" charset="0"/>
                <a:ea typeface="Cambria Math" pitchFamily="18" charset="0"/>
              </a:endParaRPr>
            </a:p>
          </p:txBody>
        </p:sp>
      </p:grpSp>
      <p:grpSp>
        <p:nvGrpSpPr>
          <p:cNvPr id="117" name="Группа 116"/>
          <p:cNvGrpSpPr/>
          <p:nvPr/>
        </p:nvGrpSpPr>
        <p:grpSpPr>
          <a:xfrm>
            <a:off x="899592" y="4659982"/>
            <a:ext cx="7920880" cy="432048"/>
            <a:chOff x="899592" y="3867894"/>
            <a:chExt cx="7920880" cy="432048"/>
          </a:xfrm>
        </p:grpSpPr>
        <p:sp>
          <p:nvSpPr>
            <p:cNvPr id="118" name="Прямоугольник 117"/>
            <p:cNvSpPr/>
            <p:nvPr/>
          </p:nvSpPr>
          <p:spPr>
            <a:xfrm>
              <a:off x="4211960" y="3867894"/>
              <a:ext cx="1296144" cy="36004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1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ambria Math" pitchFamily="18" charset="0"/>
                  <a:ea typeface="Cambria Math" pitchFamily="18" charset="0"/>
                </a:rPr>
                <a:t>благодаря</a:t>
              </a:r>
              <a:endParaRPr lang="ru-RU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mbria Math" pitchFamily="18" charset="0"/>
                <a:ea typeface="Cambria Math" pitchFamily="18" charset="0"/>
              </a:endParaRPr>
            </a:p>
          </p:txBody>
        </p:sp>
        <p:cxnSp>
          <p:nvCxnSpPr>
            <p:cNvPr id="119" name="Прямая соединительная линия 118"/>
            <p:cNvCxnSpPr/>
            <p:nvPr/>
          </p:nvCxnSpPr>
          <p:spPr>
            <a:xfrm>
              <a:off x="899592" y="4083918"/>
              <a:ext cx="3528392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0" name="Прямоугольник 119"/>
            <p:cNvSpPr/>
            <p:nvPr/>
          </p:nvSpPr>
          <p:spPr>
            <a:xfrm>
              <a:off x="1475656" y="4011910"/>
              <a:ext cx="2304256" cy="28803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9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mbria Math" pitchFamily="18" charset="0"/>
                  <a:ea typeface="Cambria Math" pitchFamily="18" charset="0"/>
                </a:rPr>
                <a:t>получить выгоду или избежать «боль»</a:t>
              </a:r>
              <a:endParaRPr lang="ru-RU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itchFamily="18" charset="0"/>
                <a:ea typeface="Cambria Math" pitchFamily="18" charset="0"/>
              </a:endParaRPr>
            </a:p>
          </p:txBody>
        </p:sp>
        <p:cxnSp>
          <p:nvCxnSpPr>
            <p:cNvPr id="121" name="Прямая соединительная линия 120"/>
            <p:cNvCxnSpPr/>
            <p:nvPr/>
          </p:nvCxnSpPr>
          <p:spPr>
            <a:xfrm>
              <a:off x="5292080" y="4083918"/>
              <a:ext cx="3528392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2" name="Прямоугольник 121"/>
            <p:cNvSpPr/>
            <p:nvPr/>
          </p:nvSpPr>
          <p:spPr>
            <a:xfrm>
              <a:off x="5868144" y="4011910"/>
              <a:ext cx="2304256" cy="28803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9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mbria Math" pitchFamily="18" charset="0"/>
                  <a:ea typeface="Cambria Math" pitchFamily="18" charset="0"/>
                </a:rPr>
                <a:t>функция решения </a:t>
              </a:r>
              <a:endParaRPr lang="ru-RU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itchFamily="18" charset="0"/>
                <a:ea typeface="Cambria Math" pitchFamily="18" charset="0"/>
              </a:endParaRPr>
            </a:p>
          </p:txBody>
        </p:sp>
      </p:grpSp>
      <p:sp>
        <p:nvSpPr>
          <p:cNvPr id="123" name="Прямоугольник 122"/>
          <p:cNvSpPr/>
          <p:nvPr/>
        </p:nvSpPr>
        <p:spPr>
          <a:xfrm>
            <a:off x="683568" y="4083918"/>
            <a:ext cx="3816424" cy="2880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dirty="0" smtClean="0">
                <a:solidFill>
                  <a:schemeClr val="accent1">
                    <a:lumMod val="75000"/>
                  </a:schemeClr>
                </a:solidFill>
                <a:latin typeface="Cambria Math" pitchFamily="18" charset="0"/>
                <a:ea typeface="Cambria Math" pitchFamily="18" charset="0"/>
              </a:rPr>
              <a:t>Быстро реализовать продукцию</a:t>
            </a:r>
            <a:endParaRPr lang="ru-RU" sz="1100" dirty="0">
              <a:solidFill>
                <a:schemeClr val="accent1">
                  <a:lumMod val="75000"/>
                </a:schemeClr>
              </a:solidFill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124" name="Прямоугольник 123"/>
          <p:cNvSpPr/>
          <p:nvPr/>
        </p:nvSpPr>
        <p:spPr>
          <a:xfrm>
            <a:off x="504056" y="4587974"/>
            <a:ext cx="4320480" cy="2880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dirty="0">
                <a:solidFill>
                  <a:schemeClr val="accent1">
                    <a:lumMod val="75000"/>
                  </a:schemeClr>
                </a:solidFill>
                <a:latin typeface="Cambria Math" pitchFamily="18" charset="0"/>
                <a:ea typeface="Cambria Math" pitchFamily="18" charset="0"/>
              </a:rPr>
              <a:t>С</a:t>
            </a:r>
            <a:r>
              <a:rPr lang="ru-RU" sz="1100" dirty="0" smtClean="0">
                <a:solidFill>
                  <a:schemeClr val="accent1">
                    <a:lumMod val="75000"/>
                  </a:schemeClr>
                </a:solidFill>
                <a:latin typeface="Cambria Math" pitchFamily="18" charset="0"/>
                <a:ea typeface="Cambria Math" pitchFamily="18" charset="0"/>
              </a:rPr>
              <a:t>табилизировать свои доходы</a:t>
            </a:r>
            <a:endParaRPr lang="ru-RU" sz="1100" dirty="0">
              <a:solidFill>
                <a:schemeClr val="accent1">
                  <a:lumMod val="75000"/>
                </a:schemeClr>
              </a:solidFill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125" name="Прямоугольник 124"/>
          <p:cNvSpPr/>
          <p:nvPr/>
        </p:nvSpPr>
        <p:spPr>
          <a:xfrm>
            <a:off x="5204098" y="4116747"/>
            <a:ext cx="3939902" cy="2880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dirty="0">
                <a:solidFill>
                  <a:schemeClr val="accent1">
                    <a:lumMod val="75000"/>
                  </a:schemeClr>
                </a:solidFill>
                <a:latin typeface="Cambria Math" pitchFamily="18" charset="0"/>
                <a:ea typeface="Cambria Math" pitchFamily="18" charset="0"/>
              </a:rPr>
              <a:t>Модели выхода на рынки сбыта</a:t>
            </a:r>
          </a:p>
        </p:txBody>
      </p:sp>
      <p:sp>
        <p:nvSpPr>
          <p:cNvPr id="126" name="Прямоугольник 125"/>
          <p:cNvSpPr/>
          <p:nvPr/>
        </p:nvSpPr>
        <p:spPr>
          <a:xfrm>
            <a:off x="5204098" y="4587974"/>
            <a:ext cx="3904406" cy="2880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dirty="0">
                <a:solidFill>
                  <a:schemeClr val="accent1">
                    <a:lumMod val="75000"/>
                  </a:schemeClr>
                </a:solidFill>
                <a:latin typeface="Cambria Math" pitchFamily="18" charset="0"/>
                <a:ea typeface="Cambria Math" pitchFamily="18" charset="0"/>
              </a:rPr>
              <a:t>Модели выхода на рынки сбыта</a:t>
            </a:r>
          </a:p>
        </p:txBody>
      </p:sp>
    </p:spTree>
    <p:extLst>
      <p:ext uri="{BB962C8B-B14F-4D97-AF65-F5344CB8AC3E}">
        <p14:creationId xmlns:p14="http://schemas.microsoft.com/office/powerpoint/2010/main" xmlns="" val="3127372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tx1">
              <a:lumMod val="50000"/>
              <a:lumOff val="50000"/>
            </a:schemeClr>
          </a:solidFill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latin typeface="Cambria Math" pitchFamily="18" charset="0"/>
                <a:ea typeface="Cambria Math" pitchFamily="18" charset="0"/>
              </a:rPr>
              <a:t>МЕТРИКИ ПРОЕКТА</a:t>
            </a:r>
            <a:endParaRPr lang="ru-RU" sz="2800" dirty="0">
              <a:solidFill>
                <a:schemeClr val="bg1"/>
              </a:solidFill>
              <a:latin typeface="Cambria Math" pitchFamily="18" charset="0"/>
              <a:ea typeface="Cambria Math" pitchFamily="18" charset="0"/>
            </a:endParaRPr>
          </a:p>
        </p:txBody>
      </p:sp>
      <p:graphicFrame>
        <p:nvGraphicFramePr>
          <p:cNvPr id="6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332328406"/>
              </p:ext>
            </p:extLst>
          </p:nvPr>
        </p:nvGraphicFramePr>
        <p:xfrm>
          <a:off x="323528" y="1419622"/>
          <a:ext cx="8568952" cy="2895798"/>
        </p:xfrm>
        <a:graphic>
          <a:graphicData uri="http://schemas.openxmlformats.org/drawingml/2006/table">
            <a:tbl>
              <a:tblPr firstRow="1" bandRow="1"/>
              <a:tblGrid>
                <a:gridCol w="442509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999362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384989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818818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923274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</a:tblGrid>
              <a:tr h="935081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600" dirty="0">
                          <a:solidFill>
                            <a:schemeClr val="bg1"/>
                          </a:solidFill>
                        </a:rPr>
                        <a:t>№</a:t>
                      </a:r>
                      <a:endParaRPr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600" dirty="0">
                          <a:solidFill>
                            <a:schemeClr val="bg1"/>
                          </a:solidFill>
                        </a:rPr>
                        <a:t>Наименование метрики</a:t>
                      </a:r>
                      <a:endParaRPr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600" dirty="0">
                          <a:solidFill>
                            <a:schemeClr val="bg1"/>
                          </a:solidFill>
                        </a:rPr>
                        <a:t>Описание</a:t>
                      </a:r>
                      <a:endParaRPr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600" dirty="0">
                          <a:solidFill>
                            <a:schemeClr val="bg1"/>
                          </a:solidFill>
                        </a:rPr>
                        <a:t>Показатель на </a:t>
                      </a:r>
                      <a:r>
                        <a:rPr lang="ru-RU" sz="1600" dirty="0" smtClean="0">
                          <a:solidFill>
                            <a:schemeClr val="bg1"/>
                          </a:solidFill>
                        </a:rPr>
                        <a:t>входе</a:t>
                      </a:r>
                      <a:endParaRPr lang="ru-RU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600" dirty="0">
                          <a:solidFill>
                            <a:schemeClr val="bg1"/>
                          </a:solidFill>
                        </a:rPr>
                        <a:t>Показатель на выходе</a:t>
                      </a:r>
                      <a:endParaRPr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649095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dirty="0"/>
                        <a:t>1.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kern="1200" dirty="0" smtClean="0">
                          <a:solidFill>
                            <a:schemeClr val="tx1"/>
                          </a:solidFill>
                          <a:latin typeface="Franklin Gothic Medium" panose="020B0603020102020204" pitchFamily="34" charset="0"/>
                          <a:ea typeface="+mn-ea"/>
                          <a:cs typeface="+mn-cs"/>
                        </a:rPr>
                        <a:t>Уровень удовлетворенности помощью при сбыте продукции</a:t>
                      </a:r>
                      <a:r>
                        <a:rPr lang="ru-RU" sz="1000" dirty="0" smtClean="0">
                          <a:effectLst/>
                          <a:latin typeface="Franklin Gothic Medium" panose="020B0603020102020204" pitchFamily="34" charset="0"/>
                        </a:rPr>
                        <a:t> </a:t>
                      </a:r>
                      <a:r>
                        <a:rPr lang="ru-RU" sz="10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Franklin Gothic Medium" panose="020B0603020102020204" pitchFamily="34" charset="0"/>
                        </a:rPr>
                        <a:t>(для </a:t>
                      </a:r>
                      <a:r>
                        <a:rPr lang="ru-RU" sz="100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Franklin Gothic Medium" panose="020B0603020102020204" pitchFamily="34" charset="0"/>
                        </a:rPr>
                        <a:t>самозанятых</a:t>
                      </a:r>
                      <a:r>
                        <a:rPr lang="ru-RU" sz="10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Franklin Gothic Medium" panose="020B0603020102020204" pitchFamily="34" charset="0"/>
                        </a:rPr>
                        <a:t>)</a:t>
                      </a:r>
                      <a:endParaRPr sz="10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Franklin Gothic Medium" panose="020B0603020102020204" pitchFamily="34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ru-RU" sz="1000" dirty="0" smtClean="0">
                        <a:latin typeface="Franklin Gothic Medium" panose="020B0603020102020204" pitchFamily="34" charset="0"/>
                      </a:endParaRPr>
                    </a:p>
                    <a:p>
                      <a:pPr algn="ctr">
                        <a:defRPr/>
                      </a:pPr>
                      <a:r>
                        <a:rPr lang="ru-RU" sz="1000" dirty="0" smtClean="0">
                          <a:latin typeface="Franklin Gothic Medium" panose="020B0603020102020204" pitchFamily="34" charset="0"/>
                        </a:rPr>
                        <a:t>Проводился опрос</a:t>
                      </a:r>
                      <a:endParaRPr lang="ru-RU" sz="1000" dirty="0">
                        <a:latin typeface="Franklin Gothic Medium" panose="020B0603020102020204" pitchFamily="34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000" dirty="0" smtClean="0">
                          <a:latin typeface="Franklin Gothic Medium" panose="020B0603020102020204" pitchFamily="34" charset="0"/>
                        </a:rPr>
                        <a:t>более 50%</a:t>
                      </a:r>
                      <a:endParaRPr lang="ru-RU" sz="1000" dirty="0">
                        <a:latin typeface="Franklin Gothic Medium" panose="020B0603020102020204" pitchFamily="34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>
                          <a:effectLst/>
                          <a:latin typeface="Franklin Gothic Medium" panose="020B0603020102020204" pitchFamily="34" charset="0"/>
                        </a:rPr>
                        <a:t>более 90%</a:t>
                      </a:r>
                      <a:endParaRPr lang="ru-RU" sz="1000" dirty="0">
                        <a:effectLst/>
                        <a:latin typeface="Franklin Gothic Medium" panose="020B0603020102020204" pitchFamily="34" charset="0"/>
                      </a:endParaRP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633442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dirty="0"/>
                        <a:t>2.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kern="1200" dirty="0" smtClean="0">
                          <a:solidFill>
                            <a:schemeClr val="tx1"/>
                          </a:solidFill>
                          <a:latin typeface="Franklin Gothic Medium" panose="020B0603020102020204" pitchFamily="34" charset="0"/>
                          <a:ea typeface="+mn-ea"/>
                          <a:cs typeface="+mn-cs"/>
                        </a:rPr>
                        <a:t>Уровень информированности о существующих</a:t>
                      </a:r>
                      <a:r>
                        <a:rPr lang="ru-RU" sz="1000" kern="1200" baseline="0" dirty="0" smtClean="0">
                          <a:solidFill>
                            <a:schemeClr val="tx1"/>
                          </a:solidFill>
                          <a:latin typeface="Franklin Gothic Medium" panose="020B0603020102020204" pitchFamily="34" charset="0"/>
                          <a:ea typeface="+mn-ea"/>
                          <a:cs typeface="+mn-cs"/>
                        </a:rPr>
                        <a:t> рынках сбыта</a:t>
                      </a:r>
                    </a:p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Franklin Gothic Medium" panose="020B0603020102020204" pitchFamily="34" charset="0"/>
                          <a:ea typeface="Calibri"/>
                          <a:cs typeface="Times New Roman"/>
                        </a:rPr>
                        <a:t>(</a:t>
                      </a:r>
                      <a:r>
                        <a:rPr lang="ru-RU" sz="10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Franklin Gothic Medium" panose="020B0603020102020204" pitchFamily="34" charset="0"/>
                        </a:rPr>
                        <a:t>для </a:t>
                      </a:r>
                      <a:r>
                        <a:rPr lang="ru-RU" sz="100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Franklin Gothic Medium" panose="020B0603020102020204" pitchFamily="34" charset="0"/>
                        </a:rPr>
                        <a:t>самозанятых</a:t>
                      </a:r>
                      <a:r>
                        <a:rPr lang="ru-RU" sz="10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Franklin Gothic Medium" panose="020B0603020102020204" pitchFamily="34" charset="0"/>
                          <a:ea typeface="Calibri"/>
                          <a:cs typeface="Times New Roman"/>
                        </a:rPr>
                        <a:t>)</a:t>
                      </a:r>
                      <a:endParaRPr lang="ru-RU" sz="10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Franklin Gothic Medium" panose="020B0603020102020204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000" dirty="0" smtClean="0">
                          <a:latin typeface="Franklin Gothic Medium" panose="020B0603020102020204" pitchFamily="34" charset="0"/>
                        </a:rPr>
                        <a:t>Проводился опрос</a:t>
                      </a:r>
                      <a:endParaRPr lang="ru-RU" sz="1000" dirty="0">
                        <a:latin typeface="Franklin Gothic Medium" panose="020B0603020102020204" pitchFamily="34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>
                          <a:latin typeface="Franklin Gothic Medium" panose="020B0603020102020204" pitchFamily="34" charset="0"/>
                        </a:rPr>
                        <a:t>25%</a:t>
                      </a:r>
                    </a:p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>
                          <a:latin typeface="Franklin Gothic Medium" panose="020B0603020102020204" pitchFamily="34" charset="0"/>
                        </a:rPr>
                        <a:t>Индивидуальный показатель</a:t>
                      </a:r>
                      <a:endParaRPr lang="ru-RU" sz="1000" dirty="0">
                        <a:latin typeface="Franklin Gothic Medium" panose="020B0603020102020204" pitchFamily="34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000" dirty="0" smtClean="0">
                          <a:effectLst/>
                          <a:latin typeface="Franklin Gothic Medium" panose="020B0603020102020204" pitchFamily="34" charset="0"/>
                        </a:rPr>
                        <a:t>25% -15</a:t>
                      </a:r>
                      <a:r>
                        <a:rPr lang="ru-RU" sz="1000" baseline="0" dirty="0" smtClean="0">
                          <a:effectLst/>
                          <a:latin typeface="Franklin Gothic Medium" panose="020B0603020102020204" pitchFamily="34" charset="0"/>
                        </a:rPr>
                        <a:t>%</a:t>
                      </a:r>
                    </a:p>
                    <a:p>
                      <a:pPr algn="ctr">
                        <a:defRPr/>
                      </a:pPr>
                      <a:r>
                        <a:rPr lang="ru-RU" sz="1000" dirty="0" smtClean="0">
                          <a:latin typeface="Franklin Gothic Medium" panose="020B0603020102020204" pitchFamily="34" charset="0"/>
                        </a:rPr>
                        <a:t>Снижение уровня обращаемости</a:t>
                      </a:r>
                      <a:endParaRPr sz="1000" dirty="0">
                        <a:latin typeface="Franklin Gothic Medium" panose="020B0603020102020204" pitchFamily="34" charset="0"/>
                      </a:endParaRP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633442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dirty="0"/>
                        <a:t>3.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kern="1200" dirty="0" smtClean="0">
                          <a:solidFill>
                            <a:schemeClr val="tx1"/>
                          </a:solidFill>
                          <a:latin typeface="Franklin Gothic Medium" panose="020B0603020102020204" pitchFamily="34" charset="0"/>
                          <a:ea typeface="+mn-ea"/>
                          <a:cs typeface="+mn-cs"/>
                        </a:rPr>
                        <a:t>Уровень доступности информации о рынках сбыта продукции</a:t>
                      </a:r>
                    </a:p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Franklin Gothic Medium" panose="020B0603020102020204" pitchFamily="34" charset="0"/>
                          <a:ea typeface="Calibri"/>
                          <a:cs typeface="Times New Roman"/>
                        </a:rPr>
                        <a:t>(</a:t>
                      </a:r>
                      <a:r>
                        <a:rPr lang="ru-RU" sz="10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Franklin Gothic Medium" panose="020B0603020102020204" pitchFamily="34" charset="0"/>
                        </a:rPr>
                        <a:t>для </a:t>
                      </a:r>
                      <a:r>
                        <a:rPr lang="ru-RU" sz="100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Franklin Gothic Medium" panose="020B0603020102020204" pitchFamily="34" charset="0"/>
                        </a:rPr>
                        <a:t>самозанятых</a:t>
                      </a:r>
                      <a:r>
                        <a:rPr lang="ru-RU" sz="10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Franklin Gothic Medium" panose="020B0603020102020204" pitchFamily="34" charset="0"/>
                          <a:ea typeface="Calibri"/>
                          <a:cs typeface="Times New Roman"/>
                        </a:rPr>
                        <a:t>)</a:t>
                      </a:r>
                      <a:endParaRPr lang="ru-RU" sz="10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Franklin Gothic Medium" panose="020B0603020102020204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000" dirty="0" smtClean="0">
                        <a:latin typeface="Franklin Gothic Medium" panose="020B0603020102020204" pitchFamily="34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>
                          <a:latin typeface="Franklin Gothic Medium" panose="020B0603020102020204" pitchFamily="34" charset="0"/>
                        </a:rPr>
                        <a:t>Проводился мониторинг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>
                          <a:latin typeface="Franklin Gothic Medium" panose="020B0603020102020204" pitchFamily="34" charset="0"/>
                        </a:rPr>
                        <a:t>34%</a:t>
                      </a:r>
                    </a:p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>
                          <a:latin typeface="Franklin Gothic Medium" panose="020B0603020102020204" pitchFamily="34" charset="0"/>
                        </a:rPr>
                        <a:t>Индивидуальный</a:t>
                      </a:r>
                      <a:r>
                        <a:rPr lang="ru-RU" sz="1000" baseline="0" dirty="0" smtClean="0">
                          <a:latin typeface="Franklin Gothic Medium" panose="020B0603020102020204" pitchFamily="34" charset="0"/>
                        </a:rPr>
                        <a:t> показатель</a:t>
                      </a:r>
                      <a:endParaRPr lang="ru-RU" sz="1000" dirty="0">
                        <a:latin typeface="Franklin Gothic Medium" panose="020B0603020102020204" pitchFamily="34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Franklin Gothic Medium" panose="020B0603020102020204" pitchFamily="34" charset="0"/>
                        </a:rPr>
                        <a:t>35-37%</a:t>
                      </a:r>
                    </a:p>
                    <a:p>
                      <a:pPr algn="ctr">
                        <a:defRPr/>
                      </a:pPr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Franklin Gothic Medium" panose="020B0603020102020204" pitchFamily="34" charset="0"/>
                        </a:rPr>
                        <a:t>Повышение</a:t>
                      </a:r>
                      <a:r>
                        <a:rPr lang="ru-RU" sz="1000" baseline="0" dirty="0" smtClean="0">
                          <a:solidFill>
                            <a:schemeClr val="tx1"/>
                          </a:solidFill>
                          <a:latin typeface="Franklin Gothic Medium" panose="020B0603020102020204" pitchFamily="34" charset="0"/>
                        </a:rPr>
                        <a:t> уровня доступности</a:t>
                      </a:r>
                      <a:endParaRPr lang="ru-RU" sz="1000" dirty="0" smtClean="0">
                        <a:solidFill>
                          <a:schemeClr val="tx1"/>
                        </a:solidFill>
                        <a:latin typeface="Franklin Gothic Medium" panose="020B0603020102020204" pitchFamily="34" charset="0"/>
                      </a:endParaRP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4087099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tx1">
              <a:lumMod val="50000"/>
              <a:lumOff val="50000"/>
            </a:schemeClr>
          </a:solidFill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latin typeface="Cambria Math" pitchFamily="18" charset="0"/>
                <a:ea typeface="Cambria Math" pitchFamily="18" charset="0"/>
              </a:rPr>
              <a:t>ПРОЕКТНЫЙ ПЛАН</a:t>
            </a:r>
            <a:endParaRPr lang="ru-RU" sz="2800" dirty="0">
              <a:solidFill>
                <a:schemeClr val="bg1"/>
              </a:solidFill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21" name="Стрелка вправо 20"/>
          <p:cNvSpPr/>
          <p:nvPr/>
        </p:nvSpPr>
        <p:spPr bwMode="auto">
          <a:xfrm>
            <a:off x="696341" y="4861705"/>
            <a:ext cx="7990459" cy="236594"/>
          </a:xfrm>
          <a:prstGeom prst="rightArrow">
            <a:avLst>
              <a:gd name="adj1" fmla="val 20000"/>
              <a:gd name="adj2" fmla="val 84000"/>
            </a:avLst>
          </a:prstGeom>
          <a:solidFill>
            <a:schemeClr val="bg1">
              <a:lumMod val="50000"/>
            </a:schemeClr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</p:sp>
      <p:cxnSp>
        <p:nvCxnSpPr>
          <p:cNvPr id="23" name="Прямая соединительная линия 22"/>
          <p:cNvCxnSpPr>
            <a:cxnSpLocks/>
          </p:cNvCxnSpPr>
          <p:nvPr/>
        </p:nvCxnSpPr>
        <p:spPr bwMode="auto">
          <a:xfrm flipV="1">
            <a:off x="755576" y="2007542"/>
            <a:ext cx="7931224" cy="2544750"/>
          </a:xfrm>
          <a:prstGeom prst="line">
            <a:avLst/>
          </a:prstGeom>
          <a:noFill/>
          <a:ln w="28575" cap="flat" cmpd="sng" algn="ctr">
            <a:solidFill>
              <a:srgbClr val="ED7D31"/>
            </a:solidFill>
            <a:prstDash val="solid"/>
            <a:miter lim="800000"/>
            <a:tailEnd type="arrow" len="med"/>
          </a:ln>
          <a:effectLst/>
        </p:spPr>
      </p:cxnSp>
      <p:cxnSp>
        <p:nvCxnSpPr>
          <p:cNvPr id="24" name="Прямая соединительная линия 23"/>
          <p:cNvCxnSpPr>
            <a:cxnSpLocks/>
          </p:cNvCxnSpPr>
          <p:nvPr/>
        </p:nvCxnSpPr>
        <p:spPr bwMode="auto">
          <a:xfrm>
            <a:off x="3273461" y="4378485"/>
            <a:ext cx="2395" cy="564466"/>
          </a:xfrm>
          <a:prstGeom prst="line">
            <a:avLst/>
          </a:prstGeom>
          <a:noFill/>
          <a:ln w="19049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</p:cxnSp>
      <p:cxnSp>
        <p:nvCxnSpPr>
          <p:cNvPr id="26" name="Прямая соединительная линия 25"/>
          <p:cNvCxnSpPr>
            <a:cxnSpLocks/>
          </p:cNvCxnSpPr>
          <p:nvPr/>
        </p:nvCxnSpPr>
        <p:spPr bwMode="auto">
          <a:xfrm>
            <a:off x="5796132" y="3867894"/>
            <a:ext cx="4" cy="1081795"/>
          </a:xfrm>
          <a:prstGeom prst="line">
            <a:avLst/>
          </a:prstGeom>
          <a:noFill/>
          <a:ln w="19049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</p:cxnSp>
      <p:cxnSp>
        <p:nvCxnSpPr>
          <p:cNvPr id="27" name="Прямая соединительная линия 26"/>
          <p:cNvCxnSpPr>
            <a:cxnSpLocks/>
          </p:cNvCxnSpPr>
          <p:nvPr/>
        </p:nvCxnSpPr>
        <p:spPr bwMode="auto">
          <a:xfrm flipH="1">
            <a:off x="8221529" y="3219822"/>
            <a:ext cx="22879" cy="1723129"/>
          </a:xfrm>
          <a:prstGeom prst="line">
            <a:avLst/>
          </a:prstGeom>
          <a:noFill/>
          <a:ln w="19049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</p:cxnSp>
      <p:sp>
        <p:nvSpPr>
          <p:cNvPr id="29" name="TextBox 28"/>
          <p:cNvSpPr txBox="1"/>
          <p:nvPr/>
        </p:nvSpPr>
        <p:spPr bwMode="auto">
          <a:xfrm>
            <a:off x="755576" y="3075806"/>
            <a:ext cx="1760429" cy="781240"/>
          </a:xfrm>
          <a:prstGeom prst="rect">
            <a:avLst/>
          </a:prstGeom>
          <a:noFill/>
          <a:ln>
            <a:solidFill>
              <a:srgbClr val="4472C4">
                <a:shade val="50000"/>
              </a:srgbClr>
            </a:solidFill>
          </a:ln>
        </p:spPr>
        <p:txBody>
          <a:bodyPr vertOverflow="overflow" horzOverflow="overflow" vert="horz" wrap="square" lIns="91440" tIns="45720" rIns="91440" bIns="45720" numCol="1" spcCol="0" rtlCol="0" fromWordArt="0" anchor="t" anchorCtr="0" forceAA="0" compatLnSpc="0">
            <a:spAutoFit/>
          </a:bodyPr>
          <a:lstStyle/>
          <a:p>
            <a:pPr algn="just">
              <a:defRPr/>
            </a:pPr>
            <a:r>
              <a:rPr lang="ru-RU" sz="1100" kern="0" dirty="0">
                <a:solidFill>
                  <a:prstClr val="black"/>
                </a:solidFill>
                <a:cs typeface="Arial"/>
              </a:rPr>
              <a:t>Проведение не менее двух обучений</a:t>
            </a:r>
          </a:p>
          <a:p>
            <a:pPr lvl="0" algn="just">
              <a:defRPr/>
            </a:pPr>
            <a:r>
              <a:rPr lang="ru-RU" sz="1100" kern="0" dirty="0" smtClean="0">
                <a:solidFill>
                  <a:prstClr val="black"/>
                </a:solidFill>
                <a:cs typeface="Arial"/>
              </a:rPr>
              <a:t>Создание группы в Телеграмм</a:t>
            </a:r>
          </a:p>
        </p:txBody>
      </p:sp>
      <p:sp>
        <p:nvSpPr>
          <p:cNvPr id="32" name="TextBox 1"/>
          <p:cNvSpPr txBox="1"/>
          <p:nvPr/>
        </p:nvSpPr>
        <p:spPr bwMode="auto">
          <a:xfrm>
            <a:off x="1403648" y="4589825"/>
            <a:ext cx="15600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kern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Roboto Medium"/>
                <a:ea typeface="Roboto Medium"/>
                <a:cs typeface="Roboto Medium"/>
              </a:rPr>
              <a:t>Январь-март </a:t>
            </a:r>
            <a:r>
              <a:rPr kumimoji="0" lang="ru-RU" sz="1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Roboto Medium"/>
                <a:ea typeface="Roboto Medium"/>
                <a:cs typeface="Roboto Medium"/>
              </a:rPr>
              <a:t>2024</a:t>
            </a:r>
            <a:endParaRPr kumimoji="0" sz="12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cs typeface="Arial"/>
            </a:endParaRPr>
          </a:p>
        </p:txBody>
      </p:sp>
      <p:sp>
        <p:nvSpPr>
          <p:cNvPr id="34" name="TextBox 33"/>
          <p:cNvSpPr txBox="1"/>
          <p:nvPr/>
        </p:nvSpPr>
        <p:spPr bwMode="auto">
          <a:xfrm>
            <a:off x="3243619" y="2139702"/>
            <a:ext cx="1760429" cy="953466"/>
          </a:xfrm>
          <a:prstGeom prst="rect">
            <a:avLst/>
          </a:prstGeom>
          <a:noFill/>
          <a:ln>
            <a:solidFill>
              <a:srgbClr val="4472C4">
                <a:shade val="50000"/>
              </a:srgbClr>
            </a:solidFill>
          </a:ln>
        </p:spPr>
        <p:txBody>
          <a:bodyPr vertOverflow="overflow" horzOverflow="overflow" vert="horz" wrap="square" lIns="91440" tIns="45720" rIns="91440" bIns="45720" numCol="1" spcCol="0" rtlCol="0" fromWordArt="0" anchor="t" anchorCtr="0" forceAA="0" compatLnSpc="0">
            <a:spAutoFit/>
          </a:bodyPr>
          <a:lstStyle/>
          <a:p>
            <a:pPr algn="just">
              <a:defRPr/>
            </a:pPr>
            <a:r>
              <a:rPr lang="ru-RU" sz="1100" kern="0" dirty="0">
                <a:solidFill>
                  <a:prstClr val="black"/>
                </a:solidFill>
                <a:cs typeface="Arial"/>
              </a:rPr>
              <a:t>Размещено не менее 5 рекламных </a:t>
            </a:r>
            <a:r>
              <a:rPr lang="ru-RU" sz="1100" kern="0" dirty="0" smtClean="0">
                <a:solidFill>
                  <a:prstClr val="black"/>
                </a:solidFill>
                <a:cs typeface="Arial"/>
              </a:rPr>
              <a:t>постов</a:t>
            </a:r>
          </a:p>
          <a:p>
            <a:pPr algn="just">
              <a:defRPr/>
            </a:pPr>
            <a:r>
              <a:rPr lang="ru-RU" sz="1100" kern="0" dirty="0" smtClean="0">
                <a:solidFill>
                  <a:prstClr val="black"/>
                </a:solidFill>
                <a:cs typeface="Arial"/>
              </a:rPr>
              <a:t>Участие в районных ярмарках</a:t>
            </a:r>
          </a:p>
          <a:p>
            <a:pPr algn="just">
              <a:defRPr/>
            </a:pPr>
            <a:endParaRPr lang="ru-RU" sz="1100" kern="0" dirty="0">
              <a:solidFill>
                <a:prstClr val="black"/>
              </a:solidFill>
              <a:cs typeface="Arial"/>
            </a:endParaRPr>
          </a:p>
        </p:txBody>
      </p:sp>
      <p:sp>
        <p:nvSpPr>
          <p:cNvPr id="35" name="TextBox 34"/>
          <p:cNvSpPr txBox="1"/>
          <p:nvPr/>
        </p:nvSpPr>
        <p:spPr bwMode="auto">
          <a:xfrm>
            <a:off x="5436096" y="1635646"/>
            <a:ext cx="1760429" cy="781240"/>
          </a:xfrm>
          <a:prstGeom prst="rect">
            <a:avLst/>
          </a:prstGeom>
          <a:noFill/>
          <a:ln>
            <a:solidFill>
              <a:srgbClr val="4472C4">
                <a:shade val="50000"/>
              </a:srgbClr>
            </a:solidFill>
          </a:ln>
        </p:spPr>
        <p:txBody>
          <a:bodyPr vertOverflow="overflow" horzOverflow="overflow" vert="horz" wrap="square" lIns="91440" tIns="45720" rIns="91440" bIns="45720" numCol="1" spcCol="0" rtlCol="0" fromWordArt="0" anchor="t" anchorCtr="0" forceAA="0" compatLnSpc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Arial"/>
              </a:rPr>
              <a:t>Формирование реестра ярмарок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Arial"/>
              </a:rPr>
              <a:t>Участие в областных ярмарках</a:t>
            </a:r>
            <a:endParaRPr kumimoji="0" sz="11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Arial"/>
            </a:endParaRPr>
          </a:p>
        </p:txBody>
      </p:sp>
      <p:sp>
        <p:nvSpPr>
          <p:cNvPr id="39" name="TextBox 1"/>
          <p:cNvSpPr txBox="1"/>
          <p:nvPr/>
        </p:nvSpPr>
        <p:spPr bwMode="auto">
          <a:xfrm>
            <a:off x="3779912" y="4584706"/>
            <a:ext cx="160813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kern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Roboto Medium"/>
                <a:ea typeface="Roboto Medium"/>
                <a:cs typeface="Roboto Medium"/>
              </a:rPr>
              <a:t>Апрель-июнь </a:t>
            </a:r>
            <a:r>
              <a:rPr kumimoji="0" lang="ru-RU" sz="1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Roboto Medium"/>
                <a:ea typeface="Roboto Medium"/>
                <a:cs typeface="Roboto Medium"/>
              </a:rPr>
              <a:t>2024</a:t>
            </a:r>
            <a:endParaRPr kumimoji="0" sz="12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cs typeface="Arial"/>
            </a:endParaRPr>
          </a:p>
        </p:txBody>
      </p:sp>
      <p:sp>
        <p:nvSpPr>
          <p:cNvPr id="40" name="TextBox 1"/>
          <p:cNvSpPr txBox="1"/>
          <p:nvPr/>
        </p:nvSpPr>
        <p:spPr bwMode="auto">
          <a:xfrm>
            <a:off x="6084168" y="4587974"/>
            <a:ext cx="176522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kern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Roboto Medium"/>
                <a:ea typeface="Roboto Medium"/>
                <a:cs typeface="Roboto Medium"/>
              </a:rPr>
              <a:t>Июль-сентябрь </a:t>
            </a:r>
            <a:r>
              <a:rPr kumimoji="0" lang="ru-RU" sz="1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Roboto Medium"/>
                <a:ea typeface="Roboto Medium"/>
                <a:cs typeface="Roboto Medium"/>
              </a:rPr>
              <a:t>2024</a:t>
            </a:r>
            <a:endParaRPr kumimoji="0" sz="12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cs typeface="Arial"/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467544" y="1051819"/>
            <a:ext cx="8219256" cy="403260"/>
          </a:xfrm>
          <a:prstGeom prst="rect">
            <a:avLst/>
          </a:prstGeom>
          <a:solidFill>
            <a:schemeClr val="bg1"/>
          </a:solidFill>
          <a:ln w="15875">
            <a:solidFill>
              <a:schemeClr val="bg1">
                <a:lumMod val="5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ЦЕЛЬ ПРОЕКТА</a:t>
            </a:r>
            <a:r>
              <a:rPr lang="ru-RU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: </a:t>
            </a:r>
            <a:r>
              <a:rPr lang="ru-RU" sz="1200" b="1" dirty="0" smtClean="0">
                <a:solidFill>
                  <a:schemeClr val="tx1"/>
                </a:solidFill>
              </a:rPr>
              <a:t>К сентябрю 2024 года оказать помощь не менее чем 15 </a:t>
            </a:r>
            <a:r>
              <a:rPr lang="ru-RU" sz="1200" b="1" dirty="0" err="1" smtClean="0">
                <a:solidFill>
                  <a:schemeClr val="tx1"/>
                </a:solidFill>
              </a:rPr>
              <a:t>самозанятым</a:t>
            </a:r>
            <a:r>
              <a:rPr lang="ru-RU" sz="1200" b="1" dirty="0" smtClean="0">
                <a:solidFill>
                  <a:schemeClr val="tx1"/>
                </a:solidFill>
              </a:rPr>
              <a:t> </a:t>
            </a:r>
            <a:r>
              <a:rPr lang="ru-RU" sz="1200" b="1" dirty="0">
                <a:solidFill>
                  <a:schemeClr val="tx1"/>
                </a:solidFill>
              </a:rPr>
              <a:t>выйти на рынок сбыта </a:t>
            </a:r>
            <a:r>
              <a:rPr lang="ru-RU" sz="1200" b="1" dirty="0" smtClean="0">
                <a:solidFill>
                  <a:schemeClr val="tx1"/>
                </a:solidFill>
              </a:rPr>
              <a:t>продукции на территории </a:t>
            </a:r>
            <a:r>
              <a:rPr lang="ru-RU" sz="1200" b="1" dirty="0">
                <a:solidFill>
                  <a:schemeClr val="tx1"/>
                </a:solidFill>
              </a:rPr>
              <a:t>В</a:t>
            </a:r>
            <a:r>
              <a:rPr lang="ru-RU" sz="1200" b="1" dirty="0" smtClean="0">
                <a:solidFill>
                  <a:schemeClr val="tx1"/>
                </a:solidFill>
              </a:rPr>
              <a:t>олоконовского района</a:t>
            </a:r>
            <a:endParaRPr lang="ru-RU" sz="12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9594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tx1">
              <a:lumMod val="50000"/>
              <a:lumOff val="50000"/>
            </a:schemeClr>
          </a:solidFill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latin typeface="Cambria Math" pitchFamily="18" charset="0"/>
                <a:ea typeface="Cambria Math" pitchFamily="18" charset="0"/>
              </a:rPr>
              <a:t>РЕСУРСЫ ПРОЕКТА</a:t>
            </a:r>
            <a:endParaRPr lang="ru-RU" sz="2800" dirty="0">
              <a:solidFill>
                <a:schemeClr val="bg1"/>
              </a:solidFill>
              <a:latin typeface="Cambria Math" pitchFamily="18" charset="0"/>
              <a:ea typeface="Cambria Math" pitchFamily="18" charset="0"/>
            </a:endParaRPr>
          </a:p>
        </p:txBody>
      </p:sp>
      <p:pic>
        <p:nvPicPr>
          <p:cNvPr id="6" name="Picture 2" descr="https://downloader.disk.yandex.ru/preview/551e9f80d15f55a08cb788be6678535e28a5d34899dc624b41eccda03c231bdc/649af143/dO7atJuToZX2fxbLqEtfePje3ISbYMlbKMbcRaXjoNSeI1joJFxokK3Yv3hBgtZbEL77Atk_CpTLRY_-NgxPgQ%3D%3D?uid=0&amp;filename=DSC_0638.JPG&amp;disposition=inline&amp;hash=&amp;limit=0&amp;content_type=image%2Fjpeg&amp;owner_uid=0&amp;tknv=v2&amp;size=2048x204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4339" y="1203598"/>
            <a:ext cx="2961197" cy="1753817"/>
          </a:xfrm>
          <a:prstGeom prst="rect">
            <a:avLst/>
          </a:prstGeom>
          <a:effectLst>
            <a:softEdge rad="1270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 bwMode="auto">
          <a:xfrm>
            <a:off x="734717" y="2881495"/>
            <a:ext cx="2181099" cy="194311"/>
          </a:xfrm>
          <a:prstGeom prst="rect">
            <a:avLst/>
          </a:prstGeom>
        </p:spPr>
        <p:txBody>
          <a:bodyPr wrap="none" lIns="55271" tIns="27636" rIns="55271" bIns="27636">
            <a:spAutoFit/>
          </a:bodyPr>
          <a:lstStyle/>
          <a:p>
            <a:pPr algn="ctr" defTabSz="685128"/>
            <a:r>
              <a:rPr lang="ru-RU" sz="900" dirty="0" smtClean="0">
                <a:solidFill>
                  <a:srgbClr val="2B2B2B"/>
                </a:solidFill>
                <a:latin typeface="Franklin Gothic Medium" panose="020B0603020102020204" pitchFamily="34" charset="0"/>
              </a:rPr>
              <a:t>Администрация Волоконовского района</a:t>
            </a:r>
            <a:endParaRPr lang="ru-RU" sz="900" dirty="0">
              <a:solidFill>
                <a:srgbClr val="2B2B2B"/>
              </a:solidFill>
              <a:latin typeface="Franklin Gothic Medium" panose="020B0603020102020204" pitchFamily="34" charset="0"/>
            </a:endParaRPr>
          </a:p>
        </p:txBody>
      </p:sp>
      <p:pic>
        <p:nvPicPr>
          <p:cNvPr id="1026" name="Picture 2" descr="C:\Users\1\Desktop\Скриншот 01-12-2023 14025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3075806"/>
            <a:ext cx="3084016" cy="137274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рямоугольник 8"/>
          <p:cNvSpPr/>
          <p:nvPr/>
        </p:nvSpPr>
        <p:spPr bwMode="auto">
          <a:xfrm>
            <a:off x="643219" y="4515966"/>
            <a:ext cx="2344605" cy="194311"/>
          </a:xfrm>
          <a:prstGeom prst="rect">
            <a:avLst/>
          </a:prstGeom>
        </p:spPr>
        <p:txBody>
          <a:bodyPr wrap="none" lIns="55271" tIns="27636" rIns="55271" bIns="27636">
            <a:spAutoFit/>
          </a:bodyPr>
          <a:lstStyle/>
          <a:p>
            <a:pPr algn="ctr" defTabSz="685128"/>
            <a:r>
              <a:rPr lang="ru-RU" sz="900" dirty="0" smtClean="0">
                <a:solidFill>
                  <a:srgbClr val="2B2B2B"/>
                </a:solidFill>
                <a:latin typeface="Franklin Gothic Medium" panose="020B0603020102020204" pitchFamily="34" charset="0"/>
              </a:rPr>
              <a:t>Управление социальной защиты населения</a:t>
            </a:r>
            <a:endParaRPr lang="ru-RU" sz="900" dirty="0">
              <a:solidFill>
                <a:srgbClr val="2B2B2B"/>
              </a:solidFill>
              <a:latin typeface="Franklin Gothic Medium" panose="020B0603020102020204" pitchFamily="34" charset="0"/>
            </a:endParaRPr>
          </a:p>
        </p:txBody>
      </p:sp>
      <p:pic>
        <p:nvPicPr>
          <p:cNvPr id="1027" name="Picture 3" descr="C:\Users\1\Desktop\Скриншот 01-12-2023 14070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56176" y="1275606"/>
            <a:ext cx="2502735" cy="295232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5724128" y="4331300"/>
            <a:ext cx="31758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00" b="1" dirty="0"/>
              <a:t>Министерство сельского хозяйства и продовольствия Белгородской области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491881" y="1707654"/>
            <a:ext cx="208823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sz="1400" dirty="0" smtClean="0"/>
              <a:t>Предоставление не менее 5 бесплатных торговых мест для </a:t>
            </a:r>
            <a:r>
              <a:rPr lang="ru-RU" sz="1400" dirty="0" err="1" smtClean="0"/>
              <a:t>самозанятых</a:t>
            </a:r>
            <a:r>
              <a:rPr lang="ru-RU" sz="1400" dirty="0" smtClean="0"/>
              <a:t> на еженедельных ярмарках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xmlns="" val="596082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tx1">
              <a:lumMod val="50000"/>
              <a:lumOff val="50000"/>
            </a:schemeClr>
          </a:solidFill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latin typeface="Cambria Math" pitchFamily="18" charset="0"/>
                <a:ea typeface="Cambria Math" pitchFamily="18" charset="0"/>
              </a:rPr>
              <a:t>МЫ ГОВОРИМ СПАСИБО!</a:t>
            </a:r>
            <a:endParaRPr lang="ru-RU" sz="2800" dirty="0">
              <a:solidFill>
                <a:schemeClr val="bg1"/>
              </a:solidFill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3" name="Содержимое 2"/>
          <p:cNvSpPr txBox="1">
            <a:spLocks/>
          </p:cNvSpPr>
          <p:nvPr/>
        </p:nvSpPr>
        <p:spPr>
          <a:xfrm>
            <a:off x="457200" y="1347614"/>
            <a:ext cx="8229600" cy="345638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ru-RU" sz="2000" dirty="0"/>
              <a:t>Мы благодарим себя за то, что </a:t>
            </a:r>
            <a:r>
              <a:rPr lang="ru-RU" sz="2000" dirty="0" smtClean="0"/>
              <a:t>прошли </a:t>
            </a:r>
            <a:r>
              <a:rPr lang="ru-RU" sz="2000" dirty="0"/>
              <a:t>этот путь </a:t>
            </a:r>
            <a:r>
              <a:rPr lang="ru-RU" sz="2000" dirty="0" smtClean="0"/>
              <a:t>вместе с </a:t>
            </a:r>
            <a:r>
              <a:rPr lang="ru-RU" sz="2000" dirty="0"/>
              <a:t>клиентом </a:t>
            </a:r>
            <a:br>
              <a:rPr lang="ru-RU" sz="2000" dirty="0"/>
            </a:br>
            <a:r>
              <a:rPr lang="ru-RU" sz="2000" dirty="0" smtClean="0"/>
              <a:t>и получили результат в виде прототипа </a:t>
            </a:r>
            <a:r>
              <a:rPr lang="ru-RU" sz="2000" dirty="0"/>
              <a:t>решения жизненной </a:t>
            </a:r>
            <a:r>
              <a:rPr lang="ru-RU" sz="2000" dirty="0" smtClean="0"/>
              <a:t>ситуации.</a:t>
            </a:r>
          </a:p>
          <a:p>
            <a:pPr marL="0" indent="0" algn="just">
              <a:buNone/>
            </a:pPr>
            <a:endParaRPr lang="ru-RU" sz="2000" dirty="0" smtClean="0"/>
          </a:p>
          <a:p>
            <a:pPr algn="just"/>
            <a:r>
              <a:rPr lang="ru-RU" sz="2000" dirty="0"/>
              <a:t>Мы благодарим </a:t>
            </a:r>
            <a:r>
              <a:rPr lang="ru-RU" sz="2000" dirty="0" smtClean="0"/>
              <a:t>нашего наставника за </a:t>
            </a:r>
            <a:r>
              <a:rPr lang="ru-RU" sz="2000" dirty="0"/>
              <a:t>то, что всегда </a:t>
            </a:r>
            <a:r>
              <a:rPr lang="ru-RU" sz="2000" dirty="0" smtClean="0"/>
              <a:t>была </a:t>
            </a:r>
            <a:r>
              <a:rPr lang="ru-RU" sz="2000" dirty="0"/>
              <a:t>на связи, за </a:t>
            </a:r>
            <a:r>
              <a:rPr lang="ru-RU" sz="2000" dirty="0" smtClean="0"/>
              <a:t>её ценные советы</a:t>
            </a:r>
            <a:r>
              <a:rPr lang="ru-RU" sz="2000" dirty="0"/>
              <a:t>, помощь и поддержку и позитивный </a:t>
            </a:r>
            <a:r>
              <a:rPr lang="ru-RU" sz="2000" dirty="0" smtClean="0"/>
              <a:t>настрой.</a:t>
            </a:r>
          </a:p>
          <a:p>
            <a:pPr marL="0" indent="0" algn="just">
              <a:buNone/>
            </a:pPr>
            <a:r>
              <a:rPr lang="ru-RU" sz="2000" dirty="0" smtClean="0"/>
              <a:t> </a:t>
            </a:r>
          </a:p>
          <a:p>
            <a:pPr algn="just"/>
            <a:r>
              <a:rPr lang="ru-RU" sz="2000" dirty="0"/>
              <a:t>Мы благодарим сотрудников департамента проектной деятельности за то, что мы научились применять инструменты </a:t>
            </a:r>
            <a:r>
              <a:rPr lang="ru-RU" sz="2000" dirty="0" smtClean="0"/>
              <a:t>сервис-дизайна.</a:t>
            </a:r>
            <a:endParaRPr lang="ru-RU" sz="2000" dirty="0" smtClean="0">
              <a:latin typeface="Cambria Math" pitchFamily="18" charset="0"/>
              <a:ea typeface="Cambria Math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27648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C:\Users\1\Desktop\Новая папка (3)\Юля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52522" y="3021499"/>
            <a:ext cx="1352310" cy="14224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1\Desktop\Новая папка (3)\9nkQOEs0paU_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19049" y="3013546"/>
            <a:ext cx="1340500" cy="15744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163541" y="3036201"/>
            <a:ext cx="1408459" cy="1979060"/>
          </a:xfrm>
          <a:prstGeom prst="rect">
            <a:avLst/>
          </a:prstGeom>
        </p:spPr>
      </p:pic>
      <p:pic>
        <p:nvPicPr>
          <p:cNvPr id="23" name="Рисунок 22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67361" y="2931790"/>
            <a:ext cx="1352311" cy="1837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" name="Прямоугольник 38"/>
          <p:cNvSpPr/>
          <p:nvPr/>
        </p:nvSpPr>
        <p:spPr>
          <a:xfrm>
            <a:off x="267361" y="1923678"/>
            <a:ext cx="1352311" cy="108012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Наставник</a:t>
            </a:r>
            <a:endParaRPr lang="ru-RU" sz="1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05979"/>
            <a:ext cx="8640960" cy="857250"/>
          </a:xfrm>
          <a:solidFill>
            <a:schemeClr val="tx1">
              <a:lumMod val="50000"/>
              <a:lumOff val="50000"/>
            </a:schemeClr>
          </a:solidFill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latin typeface="Cambria Math" pitchFamily="18" charset="0"/>
                <a:ea typeface="Cambria Math" pitchFamily="18" charset="0"/>
              </a:rPr>
              <a:t>СОСТАВ КОМАНДЫ</a:t>
            </a:r>
            <a:endParaRPr lang="ru-RU" sz="2800" dirty="0">
              <a:solidFill>
                <a:schemeClr val="bg1"/>
              </a:solidFill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200151"/>
            <a:ext cx="8640960" cy="651519"/>
          </a:xfrm>
          <a:solidFill>
            <a:schemeClr val="bg2">
              <a:lumMod val="90000"/>
            </a:schemeClr>
          </a:solidFill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ru-RU" sz="600" b="1" dirty="0" smtClean="0">
              <a:latin typeface="Cambria Math" pitchFamily="18" charset="0"/>
              <a:ea typeface="Cambria Math" pitchFamily="18" charset="0"/>
            </a:endParaRPr>
          </a:p>
          <a:p>
            <a:pPr marL="0" indent="0" algn="ctr">
              <a:buNone/>
            </a:pPr>
            <a:r>
              <a:rPr lang="ru-RU" sz="1800" b="1" dirty="0" smtClean="0">
                <a:latin typeface="Cambria Math" pitchFamily="18" charset="0"/>
                <a:ea typeface="Cambria Math" pitchFamily="18" charset="0"/>
              </a:rPr>
              <a:t>Управление сельского хозяйства Администрации Волоконовского района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67361" y="4445699"/>
            <a:ext cx="1352311" cy="646331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200" dirty="0"/>
              <a:t>Валентина </a:t>
            </a:r>
          </a:p>
          <a:p>
            <a:pPr algn="ctr"/>
            <a:r>
              <a:rPr lang="ru-RU" sz="1200" dirty="0"/>
              <a:t>Николаевна</a:t>
            </a:r>
          </a:p>
          <a:p>
            <a:pPr algn="ctr"/>
            <a:r>
              <a:rPr lang="ru-RU" sz="1200" dirty="0"/>
              <a:t>Чуприна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719049" y="4445699"/>
            <a:ext cx="1352311" cy="646331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/>
              <a:t>Евгений Александрович</a:t>
            </a:r>
          </a:p>
          <a:p>
            <a:pPr algn="ctr"/>
            <a:r>
              <a:rPr lang="ru-RU" sz="1200" dirty="0"/>
              <a:t>Сотников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163540" y="4454991"/>
            <a:ext cx="1408459" cy="646331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/>
              <a:t>Александр Иванович</a:t>
            </a:r>
          </a:p>
          <a:p>
            <a:pPr algn="ctr"/>
            <a:r>
              <a:rPr lang="ru-RU" sz="1200" dirty="0"/>
              <a:t>Брагин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4608031" y="4454991"/>
            <a:ext cx="1352311" cy="646331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/>
              <a:t>Павел Павлович</a:t>
            </a:r>
          </a:p>
          <a:p>
            <a:pPr algn="ctr"/>
            <a:r>
              <a:rPr lang="ru-RU" sz="1200" dirty="0" smtClean="0"/>
              <a:t>Лысенко</a:t>
            </a:r>
          </a:p>
          <a:p>
            <a:pPr algn="ctr"/>
            <a:endParaRPr lang="ru-RU" sz="1200" dirty="0"/>
          </a:p>
        </p:txBody>
      </p:sp>
      <p:sp>
        <p:nvSpPr>
          <p:cNvPr id="30" name="TextBox 29"/>
          <p:cNvSpPr txBox="1"/>
          <p:nvPr/>
        </p:nvSpPr>
        <p:spPr>
          <a:xfrm>
            <a:off x="6052522" y="4445699"/>
            <a:ext cx="1352311" cy="646331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/>
              <a:t>Юлия Александровна</a:t>
            </a:r>
          </a:p>
          <a:p>
            <a:pPr algn="ctr"/>
            <a:r>
              <a:rPr lang="ru-RU" sz="1200" dirty="0" err="1"/>
              <a:t>Показанникова</a:t>
            </a:r>
            <a:endParaRPr lang="ru-RU" sz="1200" dirty="0"/>
          </a:p>
        </p:txBody>
      </p:sp>
      <p:sp>
        <p:nvSpPr>
          <p:cNvPr id="33" name="TextBox 32"/>
          <p:cNvSpPr txBox="1"/>
          <p:nvPr/>
        </p:nvSpPr>
        <p:spPr>
          <a:xfrm>
            <a:off x="7504609" y="4445699"/>
            <a:ext cx="1344714" cy="646331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/>
              <a:t>Виктория Николаевна</a:t>
            </a:r>
          </a:p>
          <a:p>
            <a:pPr algn="ctr"/>
            <a:r>
              <a:rPr lang="ru-RU" sz="1200" dirty="0"/>
              <a:t>Лазаренко</a:t>
            </a:r>
          </a:p>
        </p:txBody>
      </p:sp>
      <p:sp>
        <p:nvSpPr>
          <p:cNvPr id="38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2" name="Прямоугольник 41"/>
          <p:cNvSpPr/>
          <p:nvPr/>
        </p:nvSpPr>
        <p:spPr>
          <a:xfrm>
            <a:off x="1719049" y="1923678"/>
            <a:ext cx="1352311" cy="1083668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Первый заместитель главы администрации </a:t>
            </a:r>
            <a:r>
              <a:rPr lang="ru-RU" sz="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района </a:t>
            </a:r>
            <a:r>
              <a:rPr lang="ru-RU" sz="9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 развитию сельских территорий, начальник управления сельского хозяйства, </a:t>
            </a:r>
            <a:r>
              <a:rPr lang="ru-RU" sz="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член рабочей группы</a:t>
            </a:r>
            <a:endParaRPr lang="ru-RU" sz="9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3163539" y="1923678"/>
            <a:ext cx="1408461" cy="108012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Заместитель начальника управления сельского хозяйства </a:t>
            </a:r>
            <a:r>
              <a:rPr lang="ru-RU" sz="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района</a:t>
            </a:r>
            <a:r>
              <a:rPr lang="ru-RU" sz="9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руководитель координационного центра </a:t>
            </a:r>
            <a:r>
              <a:rPr lang="ru-RU" sz="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«СФБ», руководитель проекта</a:t>
            </a:r>
            <a:endParaRPr lang="ru-RU" sz="9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4604792" y="1923678"/>
            <a:ext cx="1352311" cy="1083668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Начальник отдела по работе с ЛПХ и семейными фермами, </a:t>
            </a:r>
            <a:r>
              <a:rPr lang="ru-RU" sz="9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член рабочей группы</a:t>
            </a:r>
          </a:p>
          <a:p>
            <a:pPr algn="ctr"/>
            <a:endParaRPr lang="ru-RU" sz="9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6052521" y="1923678"/>
            <a:ext cx="1352311" cy="108423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Главный специалист отдела по работе с ЛПХ и семейными фермами управления сельского хозяйства района, член рабочей группы</a:t>
            </a:r>
          </a:p>
        </p:txBody>
      </p:sp>
      <p:sp>
        <p:nvSpPr>
          <p:cNvPr id="46" name="Прямоугольник 45"/>
          <p:cNvSpPr/>
          <p:nvPr/>
        </p:nvSpPr>
        <p:spPr>
          <a:xfrm>
            <a:off x="7497012" y="1923678"/>
            <a:ext cx="1352311" cy="108423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Главный специалист отдела по работе с ЛПХ и семейными фермами управления сельского хозяйства района, член рабочей группы</a:t>
            </a:r>
          </a:p>
        </p:txBody>
      </p:sp>
      <p:sp>
        <p:nvSpPr>
          <p:cNvPr id="5" name="AutoShape 2" descr="D:\%D0%A0%D0%B0%D0%B1%D0%BE%D1%87%D0%B8%D0%B9 %D1%81%D1%82%D0%BE%D0%BB\videoPreview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8" name="Picture 4" descr="C:\Users\1\Desktop\Новая папка (3)\Виктория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04609" y="3021500"/>
            <a:ext cx="1344713" cy="14334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1\Desktop\Новая папка (3)\29VTCsV94xI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04791" y="3018523"/>
            <a:ext cx="1352311" cy="1425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851919" y="2787774"/>
            <a:ext cx="2031016" cy="130713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123727" y="1619249"/>
            <a:ext cx="1728192" cy="154417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05979"/>
            <a:ext cx="8640960" cy="857250"/>
          </a:xfrm>
          <a:solidFill>
            <a:schemeClr val="tx1">
              <a:lumMod val="50000"/>
              <a:lumOff val="50000"/>
            </a:schemeClr>
          </a:solidFill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latin typeface="Cambria Math" pitchFamily="18" charset="0"/>
                <a:ea typeface="Cambria Math" pitchFamily="18" charset="0"/>
              </a:rPr>
              <a:t>ЖИЗНЕННАЯ СИТУАЦИЯ</a:t>
            </a:r>
            <a:endParaRPr lang="ru-RU" sz="2800" dirty="0">
              <a:solidFill>
                <a:schemeClr val="bg1"/>
              </a:solidFill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200151"/>
            <a:ext cx="8640960" cy="435495"/>
          </a:xfrm>
          <a:solidFill>
            <a:schemeClr val="bg2"/>
          </a:solidFill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000" b="1" dirty="0" smtClean="0">
                <a:latin typeface="Cambria Math" pitchFamily="18" charset="0"/>
                <a:ea typeface="Cambria Math" pitchFamily="18" charset="0"/>
              </a:rPr>
              <a:t>Помощь </a:t>
            </a:r>
            <a:r>
              <a:rPr lang="ru-RU" sz="2000" b="1" dirty="0" err="1" smtClean="0">
                <a:latin typeface="Cambria Math" pitchFamily="18" charset="0"/>
                <a:ea typeface="Cambria Math" pitchFamily="18" charset="0"/>
              </a:rPr>
              <a:t>самозанятым</a:t>
            </a:r>
            <a:r>
              <a:rPr lang="ru-RU" sz="2000" b="1" dirty="0" smtClean="0">
                <a:latin typeface="Cambria Math" pitchFamily="18" charset="0"/>
                <a:ea typeface="Cambria Math" pitchFamily="18" charset="0"/>
              </a:rPr>
              <a:t> выйти на рынок сбыта продукции</a:t>
            </a:r>
            <a:endParaRPr lang="ru-RU" sz="2000" b="1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10" name="Содержимое 2"/>
          <p:cNvSpPr txBox="1">
            <a:spLocks/>
          </p:cNvSpPr>
          <p:nvPr/>
        </p:nvSpPr>
        <p:spPr>
          <a:xfrm rot="19707708">
            <a:off x="2343561" y="2440211"/>
            <a:ext cx="2664516" cy="491663"/>
          </a:xfrm>
          <a:prstGeom prst="rect">
            <a:avLst/>
          </a:prstGeom>
          <a:solidFill>
            <a:schemeClr val="bg2"/>
          </a:solidFill>
        </p:spPr>
        <p:txBody>
          <a:bodyPr vert="horz" lIns="91440" tIns="45720" rIns="91440" bIns="45720" rtlCol="0">
            <a:normAutofit fontScale="40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ru-RU" sz="2000" dirty="0" smtClean="0"/>
              <a:t> </a:t>
            </a:r>
            <a:r>
              <a:rPr lang="ru-RU" sz="2700" b="1" dirty="0"/>
              <a:t>Малый объем производства для самостоятельного выхода  на рынок</a:t>
            </a:r>
          </a:p>
        </p:txBody>
      </p:sp>
      <p:sp>
        <p:nvSpPr>
          <p:cNvPr id="21" name="Содержимое 2"/>
          <p:cNvSpPr txBox="1">
            <a:spLocks/>
          </p:cNvSpPr>
          <p:nvPr/>
        </p:nvSpPr>
        <p:spPr>
          <a:xfrm>
            <a:off x="107504" y="1923678"/>
            <a:ext cx="1995273" cy="703831"/>
          </a:xfrm>
          <a:prstGeom prst="rect">
            <a:avLst/>
          </a:prstGeom>
          <a:solidFill>
            <a:schemeClr val="bg2"/>
          </a:solidFill>
        </p:spPr>
        <p:txBody>
          <a:bodyPr vert="horz" lIns="91440" tIns="45720" rIns="91440" bIns="45720" rtlCol="0">
            <a:normAutofit fontScale="925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90000"/>
              </a:lnSpc>
              <a:buNone/>
            </a:pPr>
            <a:r>
              <a:rPr lang="ru-RU" sz="2000" dirty="0" smtClean="0"/>
              <a:t> </a:t>
            </a:r>
            <a:r>
              <a:rPr lang="ru-RU" sz="1400" b="1" dirty="0" smtClean="0"/>
              <a:t>Малая проходимость традиционных местных торговых точек</a:t>
            </a:r>
            <a:endParaRPr lang="ru-RU" sz="1400" b="1" dirty="0"/>
          </a:p>
        </p:txBody>
      </p:sp>
      <p:sp>
        <p:nvSpPr>
          <p:cNvPr id="22" name="Содержимое 2"/>
          <p:cNvSpPr txBox="1">
            <a:spLocks/>
          </p:cNvSpPr>
          <p:nvPr/>
        </p:nvSpPr>
        <p:spPr>
          <a:xfrm>
            <a:off x="2195736" y="3507854"/>
            <a:ext cx="2367606" cy="720080"/>
          </a:xfrm>
          <a:prstGeom prst="rect">
            <a:avLst/>
          </a:prstGeom>
          <a:solidFill>
            <a:schemeClr val="bg2"/>
          </a:solidFill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sz="1150" b="1" dirty="0" smtClean="0"/>
              <a:t>Низкое количество просмотров личных рекламных страниц </a:t>
            </a:r>
            <a:r>
              <a:rPr lang="ru-RU" sz="1150" b="1" dirty="0" err="1" smtClean="0"/>
              <a:t>самозанятых</a:t>
            </a:r>
            <a:r>
              <a:rPr lang="ru-RU" sz="1150" b="1" dirty="0" smtClean="0"/>
              <a:t> в социальных сетях</a:t>
            </a:r>
            <a:endParaRPr lang="ru-RU" sz="1150" b="1" dirty="0"/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xmlns="" val="1067670318"/>
              </p:ext>
            </p:extLst>
          </p:nvPr>
        </p:nvGraphicFramePr>
        <p:xfrm>
          <a:off x="5743650" y="1831272"/>
          <a:ext cx="3384376" cy="26642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8" name="Содержимое 2"/>
          <p:cNvSpPr txBox="1">
            <a:spLocks/>
          </p:cNvSpPr>
          <p:nvPr/>
        </p:nvSpPr>
        <p:spPr>
          <a:xfrm>
            <a:off x="2699793" y="4284911"/>
            <a:ext cx="2679818" cy="720079"/>
          </a:xfrm>
          <a:prstGeom prst="rect">
            <a:avLst/>
          </a:prstGeom>
          <a:solidFill>
            <a:schemeClr val="bg2"/>
          </a:solidFill>
        </p:spPr>
        <p:txBody>
          <a:bodyPr vert="horz" lIns="91440" tIns="45720" rIns="91440" bIns="45720" rtlCol="0">
            <a:normAutofit fontScale="77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90000"/>
              </a:lnSpc>
              <a:buNone/>
            </a:pPr>
            <a:r>
              <a:rPr lang="ru-RU" sz="2000" dirty="0" smtClean="0"/>
              <a:t> </a:t>
            </a:r>
            <a:r>
              <a:rPr lang="ru-RU" sz="1700" b="1" dirty="0" smtClean="0"/>
              <a:t>Неоднократное обращение </a:t>
            </a:r>
            <a:r>
              <a:rPr lang="ru-RU" sz="1700" b="1" dirty="0" err="1" smtClean="0"/>
              <a:t>самозанятых</a:t>
            </a:r>
            <a:r>
              <a:rPr lang="ru-RU" sz="1700" b="1" dirty="0" smtClean="0"/>
              <a:t> по возможности выхода на рынок на странице главы администрации</a:t>
            </a:r>
            <a:endParaRPr lang="ru-RU" sz="17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5364088" y="1707654"/>
            <a:ext cx="356489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/>
              <a:t>Направление деятельности </a:t>
            </a:r>
            <a:r>
              <a:rPr lang="ru-RU" sz="1400" b="1" dirty="0" err="1" smtClean="0"/>
              <a:t>самозанятых</a:t>
            </a:r>
            <a:endParaRPr lang="ru-RU" sz="1400" b="1" dirty="0"/>
          </a:p>
        </p:txBody>
      </p:sp>
      <p:pic>
        <p:nvPicPr>
          <p:cNvPr id="1026" name="Picture 2" descr="C:\Users\1\Desktop\Акселератор\Скриншот 28-09-2023 142053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84152" y="4094909"/>
            <a:ext cx="3444827" cy="9100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1\Desktop\Акселератор\IMG_20230812_103013_172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1" y="2607542"/>
            <a:ext cx="1851257" cy="2466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602541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tx1">
              <a:lumMod val="50000"/>
              <a:lumOff val="50000"/>
            </a:schemeClr>
          </a:solidFill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latin typeface="Cambria Math" pitchFamily="18" charset="0"/>
                <a:ea typeface="Cambria Math" pitchFamily="18" charset="0"/>
              </a:rPr>
              <a:t>КАРТА СИСТЕМЫ</a:t>
            </a:r>
            <a:endParaRPr lang="ru-RU" sz="2800" dirty="0">
              <a:solidFill>
                <a:schemeClr val="bg1"/>
              </a:solidFill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8" name="Содержимое 2"/>
          <p:cNvSpPr>
            <a:spLocks noGrp="1"/>
          </p:cNvSpPr>
          <p:nvPr>
            <p:ph idx="1"/>
          </p:nvPr>
        </p:nvSpPr>
        <p:spPr>
          <a:xfrm>
            <a:off x="224417" y="1095686"/>
            <a:ext cx="8640960" cy="435495"/>
          </a:xfrm>
          <a:solidFill>
            <a:schemeClr val="bg2"/>
          </a:solidFill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000" dirty="0" smtClean="0"/>
              <a:t> </a:t>
            </a:r>
            <a:r>
              <a:rPr lang="ru-RU" sz="2000" b="1" dirty="0" smtClean="0"/>
              <a:t>По результатам глубинного интервью составлена карта системы</a:t>
            </a:r>
            <a:endParaRPr lang="ru-RU" sz="2000" b="1" dirty="0">
              <a:latin typeface="Cambria Math" pitchFamily="18" charset="0"/>
              <a:ea typeface="Cambria Math" pitchFamily="18" charset="0"/>
            </a:endParaRPr>
          </a:p>
        </p:txBody>
      </p:sp>
      <p:pic>
        <p:nvPicPr>
          <p:cNvPr id="1026" name="Picture 2" descr="C:\A\ПРОЕКТЫ\2023\Акселератор проектов по сервис дизайну\4\photo_2023-10-25_14-17-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4394" y="1563638"/>
            <a:ext cx="4283590" cy="345638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O:\Лысенко ПП\Фото\169832430350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20706" y="1563637"/>
            <a:ext cx="2623701" cy="34993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622956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Прямая соединительная линия 2"/>
          <p:cNvCxnSpPr/>
          <p:nvPr/>
        </p:nvCxnSpPr>
        <p:spPr>
          <a:xfrm>
            <a:off x="4572000" y="552437"/>
            <a:ext cx="0" cy="4483052"/>
          </a:xfrm>
          <a:prstGeom prst="line">
            <a:avLst/>
          </a:prstGeom>
          <a:ln>
            <a:prstDash val="dash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flipH="1">
            <a:off x="302955" y="2378871"/>
            <a:ext cx="8568952" cy="0"/>
          </a:xfrm>
          <a:prstGeom prst="line">
            <a:avLst/>
          </a:prstGeom>
          <a:ln>
            <a:prstDash val="dash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251520" y="675501"/>
            <a:ext cx="3343229" cy="1536209"/>
          </a:xfrm>
          <a:prstGeom prst="rect">
            <a:avLst/>
          </a:prstGeom>
          <a:noFill/>
        </p:spPr>
        <p:txBody>
          <a:bodyPr wrap="square" lIns="58311" tIns="29156" rIns="58311" bIns="29156" rtlCol="0">
            <a:spAutoFit/>
          </a:bodyPr>
          <a:lstStyle/>
          <a:p>
            <a:r>
              <a:rPr lang="ru-RU" sz="1200" b="1" dirty="0" smtClean="0"/>
              <a:t>Задача системы</a:t>
            </a:r>
          </a:p>
          <a:p>
            <a:endParaRPr lang="ru-RU" sz="1200" b="1" dirty="0"/>
          </a:p>
          <a:p>
            <a:endParaRPr lang="ru-RU" sz="1200" b="1" dirty="0"/>
          </a:p>
          <a:p>
            <a:r>
              <a:rPr lang="ru-RU" sz="1200" b="1" dirty="0" smtClean="0"/>
              <a:t>Какой результат хочет получить</a:t>
            </a:r>
          </a:p>
          <a:p>
            <a:r>
              <a:rPr lang="ru-RU" sz="1200" b="1" dirty="0" smtClean="0"/>
              <a:t>система?</a:t>
            </a:r>
          </a:p>
          <a:p>
            <a:endParaRPr lang="ru-RU" sz="1200" b="1" dirty="0" smtClean="0"/>
          </a:p>
          <a:p>
            <a:endParaRPr lang="ru-RU" sz="1200" b="1" dirty="0" smtClean="0"/>
          </a:p>
          <a:p>
            <a:r>
              <a:rPr lang="ru-RU" sz="1200" b="1" dirty="0" smtClean="0"/>
              <a:t>Какую основную задачу</a:t>
            </a:r>
            <a:endParaRPr lang="ru-RU" sz="12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251520" y="2629009"/>
            <a:ext cx="4177936" cy="1166877"/>
          </a:xfrm>
          <a:prstGeom prst="rect">
            <a:avLst/>
          </a:prstGeom>
          <a:noFill/>
        </p:spPr>
        <p:txBody>
          <a:bodyPr wrap="square" lIns="58311" tIns="29156" rIns="58311" bIns="29156" rtlCol="0">
            <a:spAutoFit/>
          </a:bodyPr>
          <a:lstStyle/>
          <a:p>
            <a:r>
              <a:rPr lang="ru-RU" sz="1200" b="1" dirty="0" smtClean="0"/>
              <a:t>Сложность человека или семьи</a:t>
            </a:r>
          </a:p>
          <a:p>
            <a:r>
              <a:rPr lang="ru-RU" sz="1200" b="1" dirty="0" smtClean="0"/>
              <a:t>в ЖС?</a:t>
            </a:r>
          </a:p>
          <a:p>
            <a:endParaRPr lang="ru-RU" sz="1200" b="1" dirty="0"/>
          </a:p>
          <a:p>
            <a:endParaRPr lang="ru-RU" sz="1200" b="1" dirty="0" smtClean="0"/>
          </a:p>
          <a:p>
            <a:endParaRPr lang="ru-RU" sz="1200" b="1" dirty="0" smtClean="0"/>
          </a:p>
          <a:p>
            <a:r>
              <a:rPr lang="ru-RU" sz="1200" b="1" dirty="0" smtClean="0"/>
              <a:t>Восприятие</a:t>
            </a:r>
            <a:endParaRPr lang="ru-RU" sz="12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4726303" y="797451"/>
            <a:ext cx="2103241" cy="1166877"/>
          </a:xfrm>
          <a:prstGeom prst="rect">
            <a:avLst/>
          </a:prstGeom>
          <a:noFill/>
        </p:spPr>
        <p:txBody>
          <a:bodyPr wrap="none" lIns="58311" tIns="29156" rIns="58311" bIns="29156" rtlCol="0">
            <a:spAutoFit/>
          </a:bodyPr>
          <a:lstStyle/>
          <a:p>
            <a:r>
              <a:rPr lang="ru-RU" sz="1200" b="1" dirty="0" smtClean="0"/>
              <a:t>Какие действия система ждет</a:t>
            </a:r>
          </a:p>
          <a:p>
            <a:r>
              <a:rPr lang="ru-RU" sz="1200" b="1" dirty="0" smtClean="0"/>
              <a:t>от человека?</a:t>
            </a:r>
          </a:p>
          <a:p>
            <a:endParaRPr lang="ru-RU" sz="1200" b="1" dirty="0"/>
          </a:p>
          <a:p>
            <a:endParaRPr lang="ru-RU" sz="1200" b="1" dirty="0" smtClean="0"/>
          </a:p>
          <a:p>
            <a:endParaRPr lang="ru-RU" sz="1200" b="1" dirty="0" smtClean="0"/>
          </a:p>
          <a:p>
            <a:r>
              <a:rPr lang="ru-RU" sz="1200" b="1" dirty="0" smtClean="0"/>
              <a:t>Как направляется человек?</a:t>
            </a:r>
            <a:endParaRPr lang="ru-RU" sz="12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4674869" y="2378871"/>
            <a:ext cx="2177492" cy="2644205"/>
          </a:xfrm>
          <a:prstGeom prst="rect">
            <a:avLst/>
          </a:prstGeom>
          <a:noFill/>
        </p:spPr>
        <p:txBody>
          <a:bodyPr wrap="none" lIns="58311" tIns="29156" rIns="58311" bIns="29156" rtlCol="0">
            <a:spAutoFit/>
          </a:bodyPr>
          <a:lstStyle/>
          <a:p>
            <a:r>
              <a:rPr lang="ru-RU" sz="1200" b="1" dirty="0" smtClean="0"/>
              <a:t>Формулировка</a:t>
            </a:r>
          </a:p>
          <a:p>
            <a:r>
              <a:rPr lang="ru-RU" sz="1200" b="1" dirty="0" smtClean="0"/>
              <a:t>Гипотезы</a:t>
            </a:r>
          </a:p>
          <a:p>
            <a:endParaRPr lang="ru-RU" sz="1200" b="1" dirty="0"/>
          </a:p>
          <a:p>
            <a:r>
              <a:rPr lang="ru-RU" sz="1200" b="1" dirty="0" smtClean="0"/>
              <a:t>Возможно, когда</a:t>
            </a:r>
          </a:p>
          <a:p>
            <a:endParaRPr lang="ru-RU" sz="1200" b="1" dirty="0"/>
          </a:p>
          <a:p>
            <a:r>
              <a:rPr lang="ru-RU" sz="1200" b="1" dirty="0" smtClean="0"/>
              <a:t>Делает</a:t>
            </a:r>
          </a:p>
          <a:p>
            <a:endParaRPr lang="ru-RU" sz="1200" b="1" dirty="0"/>
          </a:p>
          <a:p>
            <a:r>
              <a:rPr lang="ru-RU" sz="1200" b="1" dirty="0" smtClean="0"/>
              <a:t>Чтобы решить задачу</a:t>
            </a:r>
          </a:p>
          <a:p>
            <a:endParaRPr lang="ru-RU" sz="1200" b="1" dirty="0"/>
          </a:p>
          <a:p>
            <a:r>
              <a:rPr lang="ru-RU" sz="1200" b="1" dirty="0" smtClean="0"/>
              <a:t>Сталкивается с</a:t>
            </a:r>
          </a:p>
          <a:p>
            <a:endParaRPr lang="ru-RU" sz="1200" b="1" dirty="0"/>
          </a:p>
          <a:p>
            <a:r>
              <a:rPr lang="ru-RU" sz="1200" b="1" dirty="0" smtClean="0"/>
              <a:t>И не получает результат</a:t>
            </a:r>
          </a:p>
          <a:p>
            <a:endParaRPr lang="ru-RU" sz="1200" b="1" dirty="0"/>
          </a:p>
          <a:p>
            <a:r>
              <a:rPr lang="ru-RU" sz="1200" b="1" dirty="0" smtClean="0"/>
              <a:t>Не удовлетворяет потребность</a:t>
            </a:r>
            <a:endParaRPr lang="ru-RU" sz="1200" b="1" dirty="0"/>
          </a:p>
        </p:txBody>
      </p:sp>
      <p:sp>
        <p:nvSpPr>
          <p:cNvPr id="2" name="Загнутый угол 1"/>
          <p:cNvSpPr/>
          <p:nvPr/>
        </p:nvSpPr>
        <p:spPr>
          <a:xfrm>
            <a:off x="1475656" y="669515"/>
            <a:ext cx="2304256" cy="318059"/>
          </a:xfrm>
          <a:prstGeom prst="foldedCorner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tx1"/>
                </a:solidFill>
              </a:rPr>
              <a:t>Условия для выхода на рынок</a:t>
            </a:r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10" name="Загнутый угол 9"/>
          <p:cNvSpPr/>
          <p:nvPr/>
        </p:nvSpPr>
        <p:spPr>
          <a:xfrm>
            <a:off x="2491433" y="1059582"/>
            <a:ext cx="1792535" cy="636110"/>
          </a:xfrm>
          <a:prstGeom prst="foldedCorner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tx1"/>
                </a:solidFill>
              </a:rPr>
              <a:t>Высокий уровень удовлетворенности по сбыту продукции</a:t>
            </a:r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11" name="Загнутый угол 10"/>
          <p:cNvSpPr/>
          <p:nvPr/>
        </p:nvSpPr>
        <p:spPr>
          <a:xfrm>
            <a:off x="2051720" y="1858654"/>
            <a:ext cx="2268848" cy="432048"/>
          </a:xfrm>
          <a:prstGeom prst="foldedCorner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tx1"/>
                </a:solidFill>
              </a:rPr>
              <a:t>Определение рынка сбыта продукции</a:t>
            </a:r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16" name="Загнутый угол 15"/>
          <p:cNvSpPr/>
          <p:nvPr/>
        </p:nvSpPr>
        <p:spPr>
          <a:xfrm>
            <a:off x="3347864" y="2931790"/>
            <a:ext cx="1118262" cy="432048"/>
          </a:xfrm>
          <a:prstGeom prst="foldedCorner">
            <a:avLst/>
          </a:prstGeom>
          <a:solidFill>
            <a:srgbClr val="FEC2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tx1"/>
                </a:solidFill>
              </a:rPr>
              <a:t>Финансовые трудности</a:t>
            </a:r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17" name="Загнутый угол 16"/>
          <p:cNvSpPr/>
          <p:nvPr/>
        </p:nvSpPr>
        <p:spPr>
          <a:xfrm>
            <a:off x="251520" y="3795886"/>
            <a:ext cx="1118262" cy="432048"/>
          </a:xfrm>
          <a:prstGeom prst="foldedCorner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tx1"/>
                </a:solidFill>
              </a:rPr>
              <a:t>Обида</a:t>
            </a:r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18" name="Загнутый угол 17"/>
          <p:cNvSpPr/>
          <p:nvPr/>
        </p:nvSpPr>
        <p:spPr>
          <a:xfrm>
            <a:off x="1522182" y="3795886"/>
            <a:ext cx="1118262" cy="432048"/>
          </a:xfrm>
          <a:prstGeom prst="foldedCorner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tx1"/>
                </a:solidFill>
              </a:rPr>
              <a:t>Злость</a:t>
            </a:r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19" name="Загнутый угол 18"/>
          <p:cNvSpPr/>
          <p:nvPr/>
        </p:nvSpPr>
        <p:spPr>
          <a:xfrm>
            <a:off x="2765364" y="3785616"/>
            <a:ext cx="1118262" cy="432048"/>
          </a:xfrm>
          <a:prstGeom prst="foldedCorner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tx1"/>
                </a:solidFill>
              </a:rPr>
              <a:t>Расстройство</a:t>
            </a:r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20" name="Загнутый угол 19"/>
          <p:cNvSpPr/>
          <p:nvPr/>
        </p:nvSpPr>
        <p:spPr>
          <a:xfrm>
            <a:off x="251520" y="4515966"/>
            <a:ext cx="1118262" cy="432048"/>
          </a:xfrm>
          <a:prstGeom prst="foldedCorner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tx1"/>
                </a:solidFill>
              </a:rPr>
              <a:t>Апатия</a:t>
            </a:r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21" name="Загнутый угол 20"/>
          <p:cNvSpPr/>
          <p:nvPr/>
        </p:nvSpPr>
        <p:spPr>
          <a:xfrm>
            <a:off x="1536614" y="4515966"/>
            <a:ext cx="1118262" cy="432048"/>
          </a:xfrm>
          <a:prstGeom prst="foldedCorner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tx1"/>
                </a:solidFill>
              </a:rPr>
              <a:t>Раздражение</a:t>
            </a:r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22" name="Загнутый угол 21"/>
          <p:cNvSpPr/>
          <p:nvPr/>
        </p:nvSpPr>
        <p:spPr>
          <a:xfrm>
            <a:off x="6871344" y="696982"/>
            <a:ext cx="1118262" cy="549093"/>
          </a:xfrm>
          <a:prstGeom prst="foldedCorner">
            <a:avLst/>
          </a:prstGeom>
          <a:solidFill>
            <a:srgbClr val="BF95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tx1"/>
                </a:solidFill>
              </a:rPr>
              <a:t>Сигнал об его потребности</a:t>
            </a:r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23" name="Загнутый угол 22"/>
          <p:cNvSpPr/>
          <p:nvPr/>
        </p:nvSpPr>
        <p:spPr>
          <a:xfrm>
            <a:off x="6732241" y="1347614"/>
            <a:ext cx="1584175" cy="872028"/>
          </a:xfrm>
          <a:prstGeom prst="foldedCorner">
            <a:avLst/>
          </a:prstGeom>
          <a:solidFill>
            <a:srgbClr val="BF95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>
                <a:solidFill>
                  <a:schemeClr val="tx1"/>
                </a:solidFill>
              </a:rPr>
              <a:t>В соответствии с установленным порядком приема и обращения граждан</a:t>
            </a:r>
          </a:p>
        </p:txBody>
      </p:sp>
      <p:sp>
        <p:nvSpPr>
          <p:cNvPr id="24" name="Загнутый угол 23"/>
          <p:cNvSpPr/>
          <p:nvPr/>
        </p:nvSpPr>
        <p:spPr>
          <a:xfrm>
            <a:off x="6228184" y="2457678"/>
            <a:ext cx="2915816" cy="1243296"/>
          </a:xfrm>
          <a:prstGeom prst="foldedCorner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000" dirty="0">
                <a:solidFill>
                  <a:schemeClr val="tx1"/>
                </a:solidFill>
              </a:rPr>
              <a:t>Возможно, когда человек оказывается в условиях отсутствия рынка сбыта своей продукции, он ждет действий со стороны власти, пишет обращения, чтобы решить задачу и сбыть свою продукцию, сталкивается с бездействием власти и не удовлетворяет </a:t>
            </a:r>
            <a:r>
              <a:rPr lang="ru-RU" sz="1000" dirty="0" smtClean="0">
                <a:solidFill>
                  <a:schemeClr val="tx1"/>
                </a:solidFill>
              </a:rPr>
              <a:t>потребность </a:t>
            </a:r>
            <a:r>
              <a:rPr lang="ru-RU" sz="1000" dirty="0">
                <a:solidFill>
                  <a:schemeClr val="tx1"/>
                </a:solidFill>
              </a:rPr>
              <a:t>в получении дохода семьи</a:t>
            </a:r>
          </a:p>
        </p:txBody>
      </p:sp>
      <p:sp>
        <p:nvSpPr>
          <p:cNvPr id="25" name="Заголовок 1"/>
          <p:cNvSpPr txBox="1">
            <a:spLocks/>
          </p:cNvSpPr>
          <p:nvPr/>
        </p:nvSpPr>
        <p:spPr>
          <a:xfrm>
            <a:off x="446856" y="51470"/>
            <a:ext cx="8229600" cy="428625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smtClean="0">
                <a:solidFill>
                  <a:schemeClr val="bg1"/>
                </a:solidFill>
                <a:latin typeface="Cambria Math" pitchFamily="18" charset="0"/>
                <a:ea typeface="Cambria Math" pitchFamily="18" charset="0"/>
              </a:rPr>
              <a:t>ГИПОТЕЗА</a:t>
            </a:r>
            <a:endParaRPr lang="ru-RU" sz="2800" dirty="0">
              <a:solidFill>
                <a:schemeClr val="bg1"/>
              </a:solidFill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26" name="Загнутый угол 25"/>
          <p:cNvSpPr/>
          <p:nvPr/>
        </p:nvSpPr>
        <p:spPr>
          <a:xfrm>
            <a:off x="755576" y="2931790"/>
            <a:ext cx="1244416" cy="432048"/>
          </a:xfrm>
          <a:prstGeom prst="foldedCorner">
            <a:avLst/>
          </a:prstGeom>
          <a:solidFill>
            <a:srgbClr val="FEC2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tx1"/>
                </a:solidFill>
              </a:rPr>
              <a:t>Сложно попасть на рынок</a:t>
            </a:r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27" name="Загнутый угол 26"/>
          <p:cNvSpPr/>
          <p:nvPr/>
        </p:nvSpPr>
        <p:spPr>
          <a:xfrm>
            <a:off x="2123728" y="2931790"/>
            <a:ext cx="1112733" cy="432048"/>
          </a:xfrm>
          <a:prstGeom prst="foldedCorner">
            <a:avLst/>
          </a:prstGeom>
          <a:solidFill>
            <a:srgbClr val="FEC2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tx1"/>
                </a:solidFill>
              </a:rPr>
              <a:t>Страх порчи продукции</a:t>
            </a:r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28" name="Загнутый угол 27"/>
          <p:cNvSpPr/>
          <p:nvPr/>
        </p:nvSpPr>
        <p:spPr>
          <a:xfrm>
            <a:off x="6852361" y="3528392"/>
            <a:ext cx="2328151" cy="1507097"/>
          </a:xfrm>
          <a:prstGeom prst="foldedCorner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900" dirty="0">
                <a:solidFill>
                  <a:schemeClr val="tx1"/>
                </a:solidFill>
              </a:rPr>
              <a:t>Возможно, когда человек оказывается в условиях отсутствия рынка сбыта своей продукции, он обращается к перекупщикам продукции, читает объявления в газете, чтобы решить задачу и сбыть свою продукцию, сталкивается с очень низкой ценой закупа у перекупщиков и не дополучает доход и не может в полной мере прокормить семью</a:t>
            </a:r>
          </a:p>
        </p:txBody>
      </p:sp>
    </p:spTree>
    <p:extLst>
      <p:ext uri="{BB962C8B-B14F-4D97-AF65-F5344CB8AC3E}">
        <p14:creationId xmlns:p14="http://schemas.microsoft.com/office/powerpoint/2010/main" xmlns="" val="13431575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677030364" name="Заголовок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>
            <a:normAutofit/>
          </a:bodyPr>
          <a:lstStyle/>
          <a:p>
            <a:pPr>
              <a:defRPr/>
            </a:pPr>
            <a:r>
              <a:rPr lang="ru-RU" sz="2800">
                <a:solidFill>
                  <a:schemeClr val="bg1"/>
                </a:solidFill>
                <a:latin typeface="Cambria Math"/>
                <a:ea typeface="Cambria Math"/>
              </a:rPr>
              <a:t>ПРОЖИВАНИЕ ОПЫТА</a:t>
            </a:r>
          </a:p>
        </p:txBody>
      </p:sp>
      <p:sp>
        <p:nvSpPr>
          <p:cNvPr id="1692343344" name="Содержимое 2"/>
          <p:cNvSpPr>
            <a:spLocks noGrp="1"/>
          </p:cNvSpPr>
          <p:nvPr>
            <p:ph idx="1"/>
          </p:nvPr>
        </p:nvSpPr>
        <p:spPr bwMode="auto">
          <a:xfrm>
            <a:off x="467544" y="1128142"/>
            <a:ext cx="4752528" cy="795536"/>
          </a:xfrm>
        </p:spPr>
        <p:txBody>
          <a:bodyPr>
            <a:normAutofit fontScale="55000" lnSpcReduction="20000"/>
          </a:bodyPr>
          <a:lstStyle/>
          <a:p>
            <a:pPr>
              <a:defRPr/>
            </a:pPr>
            <a:r>
              <a:rPr lang="ru-RU" sz="2000" dirty="0" smtClean="0">
                <a:latin typeface="Cambria Math"/>
                <a:ea typeface="Cambria Math"/>
              </a:rPr>
              <a:t>Центральный рынок в поселке Волоконовка</a:t>
            </a:r>
            <a:endParaRPr lang="en-US" sz="2000" dirty="0" smtClean="0">
              <a:latin typeface="Cambria Math"/>
              <a:ea typeface="Cambria Math"/>
            </a:endParaRPr>
          </a:p>
          <a:p>
            <a:pPr>
              <a:defRPr/>
            </a:pPr>
            <a:r>
              <a:rPr lang="ru-RU" sz="2000" dirty="0" smtClean="0">
                <a:latin typeface="Cambria Math"/>
                <a:ea typeface="Cambria Math"/>
              </a:rPr>
              <a:t>Размещение объявления на «АВИТО»</a:t>
            </a:r>
          </a:p>
          <a:p>
            <a:pPr>
              <a:defRPr/>
            </a:pPr>
            <a:r>
              <a:rPr lang="ru-RU" sz="2000" dirty="0" smtClean="0">
                <a:latin typeface="Cambria Math"/>
                <a:ea typeface="Cambria Math"/>
              </a:rPr>
              <a:t>Поиск в «Яндекс»</a:t>
            </a:r>
          </a:p>
          <a:p>
            <a:pPr>
              <a:defRPr/>
            </a:pPr>
            <a:r>
              <a:rPr lang="ru-RU" sz="2000" dirty="0" smtClean="0">
                <a:latin typeface="Cambria Math"/>
                <a:ea typeface="Cambria Math"/>
              </a:rPr>
              <a:t>Мониторинг коммерческих предложений в телефонном режиме</a:t>
            </a:r>
          </a:p>
        </p:txBody>
      </p:sp>
      <p:pic>
        <p:nvPicPr>
          <p:cNvPr id="3075" name="Picture 3" descr="C:\Users\1\Desktop\Скриншот 11-10-2023 16224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42711" y="2499742"/>
            <a:ext cx="3129244" cy="22322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A\ПРОЕКТЫ\2023\Акселератор проектов по сервис дизайну\3\фото\DSC_072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975631" y="1059582"/>
            <a:ext cx="2844841" cy="190582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1\Desktop\Новая папка (3)\Скриншот АВИТО_s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920" y="1923678"/>
            <a:ext cx="3810000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1\Desktop\1697551053719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04248" y="2753791"/>
            <a:ext cx="2064244" cy="248225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9455741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tx1">
              <a:lumMod val="50000"/>
              <a:lumOff val="50000"/>
            </a:schemeClr>
          </a:solidFill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latin typeface="Cambria Math" pitchFamily="18" charset="0"/>
                <a:ea typeface="Cambria Math" pitchFamily="18" charset="0"/>
              </a:rPr>
              <a:t>КОМПАС  ПЕРСОН</a:t>
            </a:r>
            <a:endParaRPr lang="ru-RU" sz="2800" dirty="0">
              <a:solidFill>
                <a:schemeClr val="bg1"/>
              </a:solidFill>
              <a:latin typeface="Cambria Math" pitchFamily="18" charset="0"/>
              <a:ea typeface="Cambria Math" pitchFamily="18" charset="0"/>
            </a:endParaRPr>
          </a:p>
        </p:txBody>
      </p:sp>
      <p:pic>
        <p:nvPicPr>
          <p:cNvPr id="1026" name="Picture 2" descr="O:\Лысенко ПП\Фото\169832643137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43636" y="1131590"/>
            <a:ext cx="2964868" cy="38643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Содержимое 2"/>
          <p:cNvSpPr txBox="1">
            <a:spLocks/>
          </p:cNvSpPr>
          <p:nvPr/>
        </p:nvSpPr>
        <p:spPr>
          <a:xfrm>
            <a:off x="3402160" y="1128143"/>
            <a:ext cx="2537992" cy="435495"/>
          </a:xfrm>
          <a:prstGeom prst="rect">
            <a:avLst/>
          </a:prstGeom>
          <a:solidFill>
            <a:schemeClr val="bg2"/>
          </a:solidFill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ru-RU" sz="2000" dirty="0" smtClean="0"/>
              <a:t> </a:t>
            </a:r>
            <a:r>
              <a:rPr lang="ru-RU" sz="2000" b="1" dirty="0" smtClean="0"/>
              <a:t>Метапрограммы</a:t>
            </a:r>
            <a:endParaRPr lang="ru-RU" sz="4800" b="1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6" name="Содержимое 2"/>
          <p:cNvSpPr txBox="1">
            <a:spLocks/>
          </p:cNvSpPr>
          <p:nvPr/>
        </p:nvSpPr>
        <p:spPr>
          <a:xfrm>
            <a:off x="3131840" y="1635646"/>
            <a:ext cx="2952328" cy="720080"/>
          </a:xfrm>
          <a:prstGeom prst="rect">
            <a:avLst/>
          </a:prstGeom>
          <a:solidFill>
            <a:schemeClr val="bg2"/>
          </a:solidFill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1000" b="1" dirty="0" smtClean="0"/>
              <a:t>- Нуждаются в помощи с реализацией продукции</a:t>
            </a:r>
          </a:p>
          <a:p>
            <a:pPr marL="0" indent="0">
              <a:buNone/>
            </a:pPr>
            <a:r>
              <a:rPr lang="ru-RU" sz="1000" b="1" dirty="0" smtClean="0">
                <a:ea typeface="Cambria Math" pitchFamily="18" charset="0"/>
              </a:rPr>
              <a:t>- Не нуждаются в помощи с реализацией продукции</a:t>
            </a:r>
            <a:endParaRPr lang="ru-RU" sz="1000" b="1" dirty="0">
              <a:ea typeface="Cambria Math" pitchFamily="18" charset="0"/>
            </a:endParaRPr>
          </a:p>
        </p:txBody>
      </p:sp>
      <p:sp>
        <p:nvSpPr>
          <p:cNvPr id="7" name="Содержимое 2"/>
          <p:cNvSpPr txBox="1">
            <a:spLocks/>
          </p:cNvSpPr>
          <p:nvPr/>
        </p:nvSpPr>
        <p:spPr>
          <a:xfrm>
            <a:off x="3131840" y="2452448"/>
            <a:ext cx="2952328" cy="623358"/>
          </a:xfrm>
          <a:prstGeom prst="rect">
            <a:avLst/>
          </a:prstGeom>
          <a:solidFill>
            <a:schemeClr val="bg2"/>
          </a:solidFill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ru-RU" sz="1000" b="1" dirty="0" smtClean="0"/>
              <a:t>- Доволен рынком сбыта продукции</a:t>
            </a:r>
          </a:p>
          <a:p>
            <a:pPr marL="0" indent="0">
              <a:buFont typeface="Arial" pitchFamily="34" charset="0"/>
              <a:buNone/>
            </a:pPr>
            <a:r>
              <a:rPr lang="ru-RU" sz="1000" b="1" dirty="0" smtClean="0">
                <a:ea typeface="Cambria Math" pitchFamily="18" charset="0"/>
              </a:rPr>
              <a:t>- Разочарован в рынке сбыта продукции</a:t>
            </a:r>
            <a:endParaRPr lang="ru-RU" sz="1000" b="1" dirty="0">
              <a:ea typeface="Cambria Math" pitchFamily="18" charset="0"/>
            </a:endParaRPr>
          </a:p>
        </p:txBody>
      </p:sp>
      <p:sp>
        <p:nvSpPr>
          <p:cNvPr id="8" name="Содержимое 2"/>
          <p:cNvSpPr txBox="1">
            <a:spLocks/>
          </p:cNvSpPr>
          <p:nvPr/>
        </p:nvSpPr>
        <p:spPr>
          <a:xfrm>
            <a:off x="3131840" y="3147814"/>
            <a:ext cx="2952328" cy="695007"/>
          </a:xfrm>
          <a:prstGeom prst="rect">
            <a:avLst/>
          </a:prstGeom>
          <a:solidFill>
            <a:schemeClr val="bg2"/>
          </a:solidFill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ru-RU" sz="1000" b="1" dirty="0" smtClean="0"/>
              <a:t>- В поиске рынка сбыта продукции</a:t>
            </a:r>
          </a:p>
          <a:p>
            <a:pPr marL="0" indent="0">
              <a:buFont typeface="Arial" pitchFamily="34" charset="0"/>
              <a:buNone/>
            </a:pPr>
            <a:r>
              <a:rPr lang="ru-RU" sz="1000" b="1" dirty="0" smtClean="0"/>
              <a:t>- Самостоятельно находит рынки сбыта продукции</a:t>
            </a:r>
            <a:endParaRPr lang="ru-RU" sz="1000" b="1" dirty="0"/>
          </a:p>
        </p:txBody>
      </p:sp>
      <p:sp>
        <p:nvSpPr>
          <p:cNvPr id="9" name="Содержимое 2"/>
          <p:cNvSpPr txBox="1">
            <a:spLocks/>
          </p:cNvSpPr>
          <p:nvPr/>
        </p:nvSpPr>
        <p:spPr>
          <a:xfrm>
            <a:off x="3141576" y="3939902"/>
            <a:ext cx="2942592" cy="696870"/>
          </a:xfrm>
          <a:prstGeom prst="rect">
            <a:avLst/>
          </a:prstGeom>
          <a:solidFill>
            <a:schemeClr val="bg2"/>
          </a:solidFill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1000" b="1" dirty="0" smtClean="0"/>
              <a:t>- Есть возможность </a:t>
            </a:r>
            <a:r>
              <a:rPr lang="ru-RU" sz="1000" b="1" dirty="0"/>
              <a:t>самостоятельно вывозить </a:t>
            </a:r>
            <a:r>
              <a:rPr lang="ru-RU" sz="1000" b="1" dirty="0" smtClean="0"/>
              <a:t>продукцию </a:t>
            </a:r>
          </a:p>
          <a:p>
            <a:pPr marL="0" indent="0">
              <a:buFont typeface="Arial" pitchFamily="34" charset="0"/>
              <a:buNone/>
            </a:pPr>
            <a:r>
              <a:rPr lang="ru-RU" sz="1000" b="1" dirty="0" smtClean="0"/>
              <a:t>- Нет возможности самостоятельно вывозить продукцию</a:t>
            </a:r>
          </a:p>
          <a:p>
            <a:pPr marL="0" indent="0" algn="ctr">
              <a:buFont typeface="Arial" pitchFamily="34" charset="0"/>
              <a:buNone/>
            </a:pPr>
            <a:endParaRPr lang="ru-RU" sz="1200" dirty="0">
              <a:latin typeface="Cambria Math" pitchFamily="18" charset="0"/>
              <a:ea typeface="Cambria Math" pitchFamily="18" charset="0"/>
            </a:endParaRPr>
          </a:p>
        </p:txBody>
      </p:sp>
      <p:pic>
        <p:nvPicPr>
          <p:cNvPr id="3" name="Picture 2" descr="O:\Лысенко ПП\Фото\169839281453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496" y="1131590"/>
            <a:ext cx="3017652" cy="38690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69050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tx1">
              <a:lumMod val="50000"/>
              <a:lumOff val="50000"/>
            </a:schemeClr>
          </a:solidFill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latin typeface="Cambria Math" pitchFamily="18" charset="0"/>
                <a:ea typeface="Cambria Math" pitchFamily="18" charset="0"/>
              </a:rPr>
              <a:t>ПЕРСОНА</a:t>
            </a:r>
            <a:endParaRPr lang="ru-RU" sz="2800" dirty="0">
              <a:solidFill>
                <a:schemeClr val="bg1"/>
              </a:solidFill>
              <a:latin typeface="Cambria Math" pitchFamily="18" charset="0"/>
              <a:ea typeface="Cambria Math" pitchFamily="18" charset="0"/>
            </a:endParaRPr>
          </a:p>
        </p:txBody>
      </p:sp>
      <p:pic>
        <p:nvPicPr>
          <p:cNvPr id="2051" name="Picture 3" descr="O:\Лысенко ПП\Фото\169838567765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560" y="1131590"/>
            <a:ext cx="3600400" cy="401191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O:\Лысенко ПП\Фото\169839175813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04048" y="1131590"/>
            <a:ext cx="3282728" cy="39649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676138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tx1">
              <a:lumMod val="50000"/>
              <a:lumOff val="50000"/>
            </a:schemeClr>
          </a:solidFill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latin typeface="Cambria Math" pitchFamily="18" charset="0"/>
                <a:ea typeface="Cambria Math" pitchFamily="18" charset="0"/>
              </a:rPr>
              <a:t>КАРТА ПУТИ КЛИЕНТА</a:t>
            </a:r>
            <a:endParaRPr lang="ru-RU" sz="2800" dirty="0">
              <a:solidFill>
                <a:schemeClr val="bg1"/>
              </a:solidFill>
              <a:latin typeface="Cambria Math" pitchFamily="18" charset="0"/>
              <a:ea typeface="Cambria Math" pitchFamily="18" charset="0"/>
            </a:endParaRPr>
          </a:p>
        </p:txBody>
      </p:sp>
      <p:pic>
        <p:nvPicPr>
          <p:cNvPr id="1030" name="Picture 6" descr="C:\A\ПРОЕКТЫ\2023\Акселератор проектов по сервис дизайну\5\Фото\1698932436947_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18017" y="1203598"/>
            <a:ext cx="3338425" cy="3648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O:\Лысенко ПП\Фото\Для проекта\169898912432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496" y="1203598"/>
            <a:ext cx="5632571" cy="3648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26431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3037</TotalTime>
  <Words>887</Words>
  <Application>Microsoft Office PowerPoint</Application>
  <PresentationFormat>Экран (16:9)</PresentationFormat>
  <Paragraphs>219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АКСЕЛЕРАТОР  ПРОЕКТОВ ПО СЕРВИС-ДИЗАЙНУ</vt:lpstr>
      <vt:lpstr>СОСТАВ КОМАНДЫ</vt:lpstr>
      <vt:lpstr>ЖИЗНЕННАЯ СИТУАЦИЯ</vt:lpstr>
      <vt:lpstr>КАРТА СИСТЕМЫ</vt:lpstr>
      <vt:lpstr>Слайд 5</vt:lpstr>
      <vt:lpstr>ПРОЖИВАНИЕ ОПЫТА</vt:lpstr>
      <vt:lpstr>КОМПАС  ПЕРСОН</vt:lpstr>
      <vt:lpstr>ПЕРСОНА</vt:lpstr>
      <vt:lpstr>КАРТА ПУТИ КЛИЕНТА</vt:lpstr>
      <vt:lpstr>ЭМОЦИИ  КЛИЕНТА</vt:lpstr>
      <vt:lpstr>Слайд 11</vt:lpstr>
      <vt:lpstr>Слайд 12</vt:lpstr>
      <vt:lpstr>ЦЕННОСТНОЕ ПРЕДЛОЖЕНИЕ</vt:lpstr>
      <vt:lpstr>МЕТРИКИ ПРОЕКТА</vt:lpstr>
      <vt:lpstr>ПРОЕКТНЫЙ ПЛАН</vt:lpstr>
      <vt:lpstr>РЕСУРСЫ ПРОЕКТА</vt:lpstr>
      <vt:lpstr>МЫ ГОВОРИМ СПАСИБО!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АКСЕЛЕРАТОР  ПРОЕКТОВ ПО СЕРВИС-ДИЗАЙНУ</dc:title>
  <dc:creator>Антоннина</dc:creator>
  <cp:lastModifiedBy>Пользователь</cp:lastModifiedBy>
  <cp:revision>221</cp:revision>
  <cp:lastPrinted>2023-05-18T10:41:38Z</cp:lastPrinted>
  <dcterms:created xsi:type="dcterms:W3CDTF">2023-04-01T00:20:50Z</dcterms:created>
  <dcterms:modified xsi:type="dcterms:W3CDTF">2023-12-07T06:07:45Z</dcterms:modified>
</cp:coreProperties>
</file>