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9" r:id="rId3"/>
    <p:sldId id="280" r:id="rId4"/>
    <p:sldId id="283" r:id="rId5"/>
    <p:sldId id="284" r:id="rId6"/>
    <p:sldId id="285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3" r:id="rId15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24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 smtClean="0"/>
              <a:t>Объем обращений по теме защиты прав детей</a:t>
            </a:r>
            <a:endParaRPr lang="ru-RU" sz="1600" dirty="0"/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Диспансерная группа</c:v>
                </c:pt>
              </c:strCache>
            </c:strRef>
          </c:tx>
          <c:dLbls>
            <c:dLbl>
              <c:idx val="0"/>
              <c:layout>
                <c:manualLayout>
                  <c:x val="-7.6850328495705694E-2"/>
                  <c:y val="7.97044203586712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Права детей-сирот и лиц из их числа</c:v>
                </c:pt>
                <c:pt idx="1">
                  <c:v>Права детей из семей, находящихся в СОП</c:v>
                </c:pt>
                <c:pt idx="2">
                  <c:v>Выплата пособий</c:v>
                </c:pt>
                <c:pt idx="3">
                  <c:v>Права детей-инвалидов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</c:v>
                </c:pt>
                <c:pt idx="1">
                  <c:v>0.2</c:v>
                </c:pt>
                <c:pt idx="2">
                  <c:v>0.30000000000000004</c:v>
                </c:pt>
                <c:pt idx="3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0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0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000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000"/>
            </a:pPr>
            <a:endParaRPr lang="ru-RU"/>
          </a:p>
        </c:txPr>
      </c:legendEntry>
      <c:layout>
        <c:manualLayout>
          <c:xMode val="edge"/>
          <c:yMode val="edge"/>
          <c:x val="0.61215446316002753"/>
          <c:y val="0.22197382967817486"/>
          <c:w val="0.36459514414633221"/>
          <c:h val="0.77802617032182519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dirty="0" smtClean="0"/>
              <a:t>Категории</a:t>
            </a:r>
            <a:r>
              <a:rPr lang="ru-RU" sz="1400" baseline="0" dirty="0" smtClean="0"/>
              <a:t> болезней детей-инвалидов</a:t>
            </a:r>
            <a:endParaRPr lang="ru-RU" sz="1400" dirty="0"/>
          </a:p>
        </c:rich>
      </c:tx>
      <c:layout>
        <c:manualLayout>
          <c:xMode val="edge"/>
          <c:yMode val="edge"/>
          <c:x val="7.6637165697875089E-3"/>
          <c:y val="0.29002950289474017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6.5272307748125161E-2"/>
          <c:y val="0.44493556271525386"/>
          <c:w val="0.50118049753097327"/>
          <c:h val="0.5141203755138318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Нарушение зрения</c:v>
                </c:pt>
                <c:pt idx="1">
                  <c:v>Поражение опорно-двигательного аппарата</c:v>
                </c:pt>
                <c:pt idx="2">
                  <c:v>Нарушения интеллекта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</c:v>
                </c:pt>
                <c:pt idx="1">
                  <c:v>6</c:v>
                </c:pt>
                <c:pt idx="2">
                  <c:v>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5682825465641292"/>
          <c:y val="0.34653124961424037"/>
          <c:w val="0.32740083118174179"/>
          <c:h val="0.6446070806947377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0D6DAF-A093-425E-BF19-D3FB78C996A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D2ECF8-6407-411E-A0B5-ABFE7D37E0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76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D2ECF8-6407-411E-A0B5-ABFE7D37E04E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770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D2ECF8-6407-411E-A0B5-ABFE7D37E04E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949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chart" Target="../charts/chart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microsoft.com/office/2007/relationships/hdphoto" Target="../media/hdphoto1.wdp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3363838"/>
            <a:ext cx="2520280" cy="1687818"/>
          </a:xfrm>
          <a:prstGeom prst="rect">
            <a:avLst/>
          </a:prstGeom>
        </p:spPr>
      </p:pic>
      <p:pic>
        <p:nvPicPr>
          <p:cNvPr id="6" name="Рисунок 5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779662"/>
            <a:ext cx="2520280" cy="16801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91880" y="1203598"/>
            <a:ext cx="5400600" cy="86409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МУНИЦИПАЛЬНЫЙ АКСЕЛЕРАТОР</a:t>
            </a:r>
            <a:br>
              <a:rPr lang="ru-RU" sz="24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ПРОЕКТОВ ПО СЕРВИС-ДИЗАЙНУ</a:t>
            </a:r>
            <a:endParaRPr lang="ru-RU" sz="2400" b="1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55368" y="4515966"/>
            <a:ext cx="5688632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БЕЛГОРОДСКАЯ ОБЛАСТЬ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  <a:cs typeface="+mj-cs"/>
              </a:rPr>
              <a:t>2023 год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</p:txBody>
      </p:sp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4" cstate="print"/>
          <a:srcRect r="4548" b="8886"/>
          <a:stretch>
            <a:fillRect/>
          </a:stretch>
        </p:blipFill>
        <p:spPr>
          <a:xfrm>
            <a:off x="251519" y="267494"/>
            <a:ext cx="2602575" cy="1656184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491880" y="2283718"/>
            <a:ext cx="5400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491880" y="3003798"/>
            <a:ext cx="5400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Волоконовский</a:t>
            </a:r>
            <a:r>
              <a:rPr kumimoji="0" lang="ru-RU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 район</a:t>
            </a:r>
            <a:endParaRPr kumimoji="0" lang="ru-RU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ЭМОЦИИ  КЛИЕНТА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2275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 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7200" y="1131590"/>
            <a:ext cx="8229600" cy="435495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b="1" dirty="0" smtClean="0">
                <a:latin typeface="Franklin Gothic Medium" panose="020B0603020102020204" pitchFamily="34" charset="0"/>
              </a:rPr>
              <a:t> «Сбор </a:t>
            </a:r>
            <a:r>
              <a:rPr lang="ru-RU" sz="2000" b="1" dirty="0">
                <a:latin typeface="Franklin Gothic Medium" panose="020B0603020102020204" pitchFamily="34" charset="0"/>
              </a:rPr>
              <a:t>эмоций» </a:t>
            </a:r>
            <a:r>
              <a:rPr lang="ru-RU" sz="2000" b="1" dirty="0" smtClean="0">
                <a:latin typeface="Franklin Gothic Medium" panose="020B0603020102020204" pitchFamily="34" charset="0"/>
              </a:rPr>
              <a:t>проводили на заседании клуба «Ника» в УСЗН </a:t>
            </a:r>
            <a:r>
              <a:rPr lang="ru-RU" sz="2000" b="1" dirty="0" err="1" smtClean="0">
                <a:latin typeface="Franklin Gothic Medium" panose="020B0603020102020204" pitchFamily="34" charset="0"/>
              </a:rPr>
              <a:t>Волоконовского</a:t>
            </a:r>
            <a:r>
              <a:rPr lang="ru-RU" sz="2000" b="1" dirty="0" smtClean="0">
                <a:latin typeface="Franklin Gothic Medium" panose="020B0603020102020204" pitchFamily="34" charset="0"/>
              </a:rPr>
              <a:t> района</a:t>
            </a:r>
            <a:endParaRPr lang="ru-RU" sz="2000" b="1" dirty="0">
              <a:latin typeface="Franklin Gothic Medium" panose="020B0603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3000378"/>
            <a:ext cx="5249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 </a:t>
            </a:r>
            <a:endParaRPr lang="ru-RU" sz="1400" dirty="0"/>
          </a:p>
        </p:txBody>
      </p:sp>
      <p:pic>
        <p:nvPicPr>
          <p:cNvPr id="2050" name="Picture 2" descr="C:\Users\KCSON8\Downloads\20231102_1520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055" y="2991819"/>
            <a:ext cx="2143122" cy="216024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KCSON8\Downloads\20231102_1520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65041" y="1541060"/>
            <a:ext cx="1989379" cy="208823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Z:\Винограденко Л.А\20231025_11035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858861" y="1960315"/>
            <a:ext cx="3295205" cy="260523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KCSON8\Downloads\IMG-20231103-WA00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081" y="1615328"/>
            <a:ext cx="3227415" cy="329520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68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70882218" name="Заголовок 1"/>
          <p:cNvSpPr>
            <a:spLocks noGrp="1"/>
          </p:cNvSpPr>
          <p:nvPr/>
        </p:nvSpPr>
        <p:spPr bwMode="auto">
          <a:xfrm>
            <a:off x="169778" y="52349"/>
            <a:ext cx="8517021" cy="8572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>
            <a:lvl1pPr algn="l" defTabSz="914400">
              <a:spcBef>
                <a:spcPts val="0"/>
              </a:spcBef>
              <a:buNone/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2800" dirty="0" smtClean="0">
                <a:solidFill>
                  <a:schemeClr val="bg1"/>
                </a:solidFill>
                <a:latin typeface="Cambria Math"/>
                <a:ea typeface="Cambria Math"/>
              </a:rPr>
              <a:t>ПРОТОТИП</a:t>
            </a:r>
            <a:endParaRPr lang="ru-RU" sz="2800" dirty="0">
              <a:solidFill>
                <a:schemeClr val="bg1"/>
              </a:solidFill>
              <a:latin typeface="Cambria Math"/>
              <a:ea typeface="Cambria Math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69778" y="920312"/>
            <a:ext cx="8517021" cy="435495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 smtClean="0">
                <a:latin typeface="Franklin Gothic Medium" panose="020B0603020102020204" pitchFamily="34" charset="0"/>
              </a:rPr>
              <a:t> </a:t>
            </a:r>
            <a:r>
              <a:rPr lang="ru-RU" sz="2000" b="1" dirty="0">
                <a:latin typeface="Franklin Gothic Medium" panose="020B0603020102020204" pitchFamily="34" charset="0"/>
              </a:rPr>
              <a:t>Семьи, воспитывающие детей-инвалидов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40197" y="1289677"/>
            <a:ext cx="337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Подготовка прототипа решения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59009"/>
            <a:ext cx="3839868" cy="33977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64165" y="1659009"/>
            <a:ext cx="2553494" cy="173057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6855783" y="1144984"/>
            <a:ext cx="1704827" cy="273288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7905" y="3315136"/>
            <a:ext cx="2711498" cy="185629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19402" y="3315136"/>
            <a:ext cx="2655239" cy="182836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330065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33961081" name="Заголовок 1"/>
          <p:cNvSpPr>
            <a:spLocks noGrp="1"/>
          </p:cNvSpPr>
          <p:nvPr/>
        </p:nvSpPr>
        <p:spPr bwMode="auto">
          <a:xfrm>
            <a:off x="169777" y="52348"/>
            <a:ext cx="8517020" cy="8572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>
            <a:lvl1pPr algn="l" defTabSz="914400">
              <a:spcBef>
                <a:spcPts val="0"/>
              </a:spcBef>
              <a:buNone/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2800" dirty="0">
                <a:solidFill>
                  <a:prstClr val="white"/>
                </a:solidFill>
                <a:latin typeface="Cambria Math"/>
                <a:ea typeface="Cambria Math"/>
              </a:rPr>
              <a:t>ТЕСТИРОВАНИЕ ПРОТОТИПА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169777" y="926399"/>
            <a:ext cx="8517020" cy="435495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000" smtClean="0">
                <a:solidFill>
                  <a:prstClr val="black"/>
                </a:solidFill>
              </a:rPr>
              <a:t> </a:t>
            </a:r>
            <a:r>
              <a:rPr lang="ru-RU" sz="2000" b="1" smtClean="0">
                <a:solidFill>
                  <a:prstClr val="black"/>
                </a:solidFill>
              </a:rPr>
              <a:t>Оказание своевременной медицинской помощи жителям отдаленных сельских населенных пунктов Волоконовского района</a:t>
            </a:r>
            <a:endParaRPr lang="ru-RU" sz="2000" b="1" dirty="0">
              <a:solidFill>
                <a:prstClr val="black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467544" y="1491630"/>
            <a:ext cx="3147438" cy="589204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1600" dirty="0" smtClean="0">
                <a:solidFill>
                  <a:prstClr val="black"/>
                </a:solidFill>
                <a:latin typeface="Franklin Gothic Medium" panose="020B0603020102020204" pitchFamily="34" charset="0"/>
                <a:cs typeface="Caladea"/>
              </a:rPr>
              <a:t>12 опрошенных респондентов</a:t>
            </a:r>
            <a:endParaRPr lang="ru-RU" sz="1600" b="1" dirty="0">
              <a:solidFill>
                <a:prstClr val="black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169777" y="909598"/>
            <a:ext cx="8517020" cy="435495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 smtClean="0">
                <a:solidFill>
                  <a:prstClr val="black"/>
                </a:solidFill>
                <a:latin typeface="Franklin Gothic Medium" panose="020B0603020102020204" pitchFamily="34" charset="0"/>
              </a:rPr>
              <a:t> </a:t>
            </a:r>
            <a:r>
              <a:rPr lang="ru-RU" sz="2000" b="1" dirty="0">
                <a:solidFill>
                  <a:prstClr val="black"/>
                </a:solidFill>
                <a:latin typeface="Franklin Gothic Medium" panose="020B0603020102020204" pitchFamily="34" charset="0"/>
              </a:rPr>
              <a:t>Семьи, воспитывающие детей-инвалидов</a:t>
            </a:r>
            <a:endParaRPr lang="ru-RU" sz="2000" b="1" dirty="0">
              <a:solidFill>
                <a:prstClr val="black"/>
              </a:solidFill>
              <a:latin typeface="Franklin Gothic Medium" panose="020B0603020102020204" pitchFamily="34" charset="0"/>
              <a:ea typeface="Cambria Math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803" y="2716191"/>
            <a:ext cx="1788095" cy="243399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0" y="2157584"/>
            <a:ext cx="1778443" cy="211557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162" y="2157584"/>
            <a:ext cx="1909548" cy="243039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191" y="1403613"/>
            <a:ext cx="1882580" cy="24688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992" y="2635005"/>
            <a:ext cx="2153408" cy="247497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146159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ПРОЕКТНЫЙ ПЛАН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Стрелка вправо 20"/>
          <p:cNvSpPr/>
          <p:nvPr/>
        </p:nvSpPr>
        <p:spPr bwMode="auto">
          <a:xfrm>
            <a:off x="696341" y="4861705"/>
            <a:ext cx="7990459" cy="236594"/>
          </a:xfrm>
          <a:prstGeom prst="rightArrow">
            <a:avLst>
              <a:gd name="adj1" fmla="val 20000"/>
              <a:gd name="adj2" fmla="val 84000"/>
            </a:avLst>
          </a:prstGeom>
          <a:solidFill>
            <a:schemeClr val="bg1">
              <a:lumMod val="50000"/>
            </a:scheme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</p:sp>
      <p:cxnSp>
        <p:nvCxnSpPr>
          <p:cNvPr id="23" name="Прямая соединительная линия 22"/>
          <p:cNvCxnSpPr>
            <a:cxnSpLocks/>
          </p:cNvCxnSpPr>
          <p:nvPr/>
        </p:nvCxnSpPr>
        <p:spPr bwMode="auto">
          <a:xfrm flipV="1">
            <a:off x="725958" y="2198869"/>
            <a:ext cx="7931224" cy="2544750"/>
          </a:xfrm>
          <a:prstGeom prst="line">
            <a:avLst/>
          </a:prstGeom>
          <a:noFill/>
          <a:ln w="28575" cap="flat" cmpd="sng" algn="ctr">
            <a:solidFill>
              <a:srgbClr val="ED7D31"/>
            </a:solidFill>
            <a:prstDash val="solid"/>
            <a:miter lim="800000"/>
            <a:tailEnd type="arrow" len="med"/>
          </a:ln>
          <a:effectLst/>
        </p:spPr>
      </p:cxnSp>
      <p:cxnSp>
        <p:nvCxnSpPr>
          <p:cNvPr id="24" name="Прямая соединительная линия 23"/>
          <p:cNvCxnSpPr>
            <a:cxnSpLocks/>
          </p:cNvCxnSpPr>
          <p:nvPr/>
        </p:nvCxnSpPr>
        <p:spPr bwMode="auto">
          <a:xfrm>
            <a:off x="2694006" y="4378485"/>
            <a:ext cx="2395" cy="564466"/>
          </a:xfrm>
          <a:prstGeom prst="line">
            <a:avLst/>
          </a:prstGeom>
          <a:noFill/>
          <a:ln w="19049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26" name="Прямая соединительная линия 25"/>
          <p:cNvCxnSpPr>
            <a:cxnSpLocks/>
          </p:cNvCxnSpPr>
          <p:nvPr/>
        </p:nvCxnSpPr>
        <p:spPr bwMode="auto">
          <a:xfrm>
            <a:off x="4802236" y="3867894"/>
            <a:ext cx="4" cy="1081795"/>
          </a:xfrm>
          <a:prstGeom prst="line">
            <a:avLst/>
          </a:prstGeom>
          <a:noFill/>
          <a:ln w="19049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27" name="Прямая соединительная линия 26"/>
          <p:cNvCxnSpPr>
            <a:cxnSpLocks/>
          </p:cNvCxnSpPr>
          <p:nvPr/>
        </p:nvCxnSpPr>
        <p:spPr bwMode="auto">
          <a:xfrm flipH="1">
            <a:off x="6779417" y="3219822"/>
            <a:ext cx="22879" cy="1723129"/>
          </a:xfrm>
          <a:prstGeom prst="line">
            <a:avLst/>
          </a:prstGeom>
          <a:noFill/>
          <a:ln w="19049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</p:cxnSp>
      <p:sp>
        <p:nvSpPr>
          <p:cNvPr id="29" name="TextBox 28"/>
          <p:cNvSpPr txBox="1"/>
          <p:nvPr/>
        </p:nvSpPr>
        <p:spPr bwMode="auto">
          <a:xfrm>
            <a:off x="2486387" y="1840417"/>
            <a:ext cx="1760429" cy="1814599"/>
          </a:xfrm>
          <a:prstGeom prst="rect">
            <a:avLst/>
          </a:prstGeom>
          <a:noFill/>
          <a:ln>
            <a:solidFill>
              <a:srgbClr val="4472C4">
                <a:shade val="50000"/>
              </a:srgbClr>
            </a:solidFill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just">
              <a:defRPr/>
            </a:pPr>
            <a:r>
              <a:rPr lang="ru-RU" sz="1100" b="1" kern="0" dirty="0" smtClean="0">
                <a:solidFill>
                  <a:prstClr val="black"/>
                </a:solidFill>
                <a:cs typeface="Arial"/>
              </a:rPr>
              <a:t>1. Проведение </a:t>
            </a:r>
            <a:r>
              <a:rPr lang="ru-RU" sz="1100" b="1" kern="0" dirty="0">
                <a:solidFill>
                  <a:prstClr val="black"/>
                </a:solidFill>
                <a:cs typeface="Arial"/>
              </a:rPr>
              <a:t>выездов в сельские поселения для оказания </a:t>
            </a:r>
            <a:r>
              <a:rPr lang="ru-RU" sz="1100" b="1" kern="0" dirty="0" smtClean="0">
                <a:solidFill>
                  <a:prstClr val="black"/>
                </a:solidFill>
                <a:cs typeface="Arial"/>
              </a:rPr>
              <a:t>консультационной </a:t>
            </a:r>
            <a:r>
              <a:rPr lang="ru-RU" sz="1100" b="1" kern="0" dirty="0">
                <a:solidFill>
                  <a:prstClr val="black"/>
                </a:solidFill>
                <a:cs typeface="Arial"/>
              </a:rPr>
              <a:t>и психологической помощи семьям.</a:t>
            </a:r>
          </a:p>
          <a:p>
            <a:pPr algn="just">
              <a:defRPr/>
            </a:pPr>
            <a:r>
              <a:rPr lang="ru-RU" sz="1100" b="1" kern="0" dirty="0" smtClean="0">
                <a:solidFill>
                  <a:prstClr val="black"/>
                </a:solidFill>
                <a:cs typeface="Arial"/>
              </a:rPr>
              <a:t>2. Создание </a:t>
            </a:r>
            <a:r>
              <a:rPr lang="ru-RU" sz="1100" b="1" kern="0" dirty="0">
                <a:solidFill>
                  <a:prstClr val="black"/>
                </a:solidFill>
                <a:cs typeface="Arial"/>
              </a:rPr>
              <a:t>и распространение информационных буклетов.</a:t>
            </a:r>
            <a:endParaRPr sz="1100" b="1" kern="0" dirty="0">
              <a:solidFill>
                <a:prstClr val="black"/>
              </a:solidFill>
              <a:cs typeface="Arial"/>
            </a:endParaRPr>
          </a:p>
        </p:txBody>
      </p:sp>
      <p:sp>
        <p:nvSpPr>
          <p:cNvPr id="32" name="TextBox 1"/>
          <p:cNvSpPr txBox="1"/>
          <p:nvPr/>
        </p:nvSpPr>
        <p:spPr bwMode="auto">
          <a:xfrm>
            <a:off x="827584" y="4589825"/>
            <a:ext cx="18261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oboto Medium"/>
                <a:ea typeface="Roboto Medium"/>
                <a:cs typeface="Roboto Medium"/>
              </a:rPr>
              <a:t>Ноябрь-декабрь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Medium"/>
                <a:ea typeface="Roboto Medium"/>
                <a:cs typeface="Roboto Medium"/>
              </a:rPr>
              <a:t> 2023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34" name="TextBox 33"/>
          <p:cNvSpPr txBox="1"/>
          <p:nvPr/>
        </p:nvSpPr>
        <p:spPr bwMode="auto">
          <a:xfrm>
            <a:off x="612334" y="2607934"/>
            <a:ext cx="1760429" cy="1297919"/>
          </a:xfrm>
          <a:prstGeom prst="rect">
            <a:avLst/>
          </a:prstGeom>
          <a:noFill/>
          <a:ln>
            <a:solidFill>
              <a:srgbClr val="4472C4">
                <a:shade val="50000"/>
              </a:srgbClr>
            </a:solidFill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/>
              </a:rPr>
              <a:t>1. Создание чата получателей социальных услуг.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/>
              </a:rPr>
              <a:t> 2. Создание горячей линии по вопросам получателей социальных услуг</a:t>
            </a:r>
            <a:r>
              <a:rPr kumimoji="0" lang="ru-RU" sz="11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/>
              </a:rPr>
              <a:t>.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35" name="TextBox 34"/>
          <p:cNvSpPr txBox="1"/>
          <p:nvPr/>
        </p:nvSpPr>
        <p:spPr bwMode="auto">
          <a:xfrm>
            <a:off x="4432634" y="2128844"/>
            <a:ext cx="1760429" cy="609013"/>
          </a:xfrm>
          <a:prstGeom prst="rect">
            <a:avLst/>
          </a:prstGeom>
          <a:noFill/>
          <a:ln>
            <a:solidFill>
              <a:srgbClr val="4472C4">
                <a:shade val="50000"/>
              </a:srgbClr>
            </a:solidFill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just">
              <a:defRPr/>
            </a:pPr>
            <a:r>
              <a:rPr lang="ru-RU" sz="1100" b="1" kern="0" dirty="0">
                <a:solidFill>
                  <a:prstClr val="black"/>
                </a:solidFill>
                <a:cs typeface="Arial"/>
              </a:rPr>
              <a:t>Создание QR кода на официальном сайте УСЗН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39" name="TextBox 1"/>
          <p:cNvSpPr txBox="1"/>
          <p:nvPr/>
        </p:nvSpPr>
        <p:spPr bwMode="auto">
          <a:xfrm>
            <a:off x="2714004" y="4584706"/>
            <a:ext cx="18774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oboto Medium"/>
                <a:ea typeface="Roboto Medium"/>
                <a:cs typeface="Roboto Medium"/>
              </a:rPr>
              <a:t>Январь-февраль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Medium"/>
                <a:ea typeface="Roboto Medium"/>
                <a:cs typeface="Roboto Medium"/>
              </a:rPr>
              <a:t>2023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40" name="TextBox 1"/>
          <p:cNvSpPr txBox="1"/>
          <p:nvPr/>
        </p:nvSpPr>
        <p:spPr bwMode="auto">
          <a:xfrm>
            <a:off x="4873951" y="4587974"/>
            <a:ext cx="15376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oboto Medium"/>
                <a:ea typeface="Roboto Medium"/>
                <a:cs typeface="Roboto Medium"/>
              </a:rPr>
              <a:t>Март-апрель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Medium"/>
                <a:ea typeface="Roboto Medium"/>
                <a:cs typeface="Roboto Medium"/>
              </a:rPr>
              <a:t>2023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41" name="TextBox 1"/>
          <p:cNvSpPr txBox="1"/>
          <p:nvPr/>
        </p:nvSpPr>
        <p:spPr bwMode="auto">
          <a:xfrm>
            <a:off x="6782550" y="4584882"/>
            <a:ext cx="1340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oboto Medium"/>
                <a:ea typeface="Roboto Medium"/>
                <a:cs typeface="Roboto Medium"/>
              </a:rPr>
              <a:t>Май-июнь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Medium"/>
                <a:ea typeface="Roboto Medium"/>
                <a:cs typeface="Roboto Medium"/>
              </a:rPr>
              <a:t>2024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45" name="TextBox 44"/>
          <p:cNvSpPr txBox="1"/>
          <p:nvPr/>
        </p:nvSpPr>
        <p:spPr bwMode="auto">
          <a:xfrm>
            <a:off x="6300192" y="1657966"/>
            <a:ext cx="1979163" cy="781240"/>
          </a:xfrm>
          <a:prstGeom prst="rect">
            <a:avLst/>
          </a:prstGeom>
          <a:noFill/>
          <a:ln>
            <a:solidFill>
              <a:srgbClr val="4472C4">
                <a:shade val="50000"/>
              </a:srgbClr>
            </a:solidFill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lvl="0" algn="just">
              <a:defRPr/>
            </a:pPr>
            <a:r>
              <a:rPr lang="ru-RU" sz="1100" b="1" kern="0" dirty="0">
                <a:solidFill>
                  <a:prstClr val="black"/>
                </a:solidFill>
                <a:cs typeface="Arial"/>
              </a:rPr>
              <a:t>Создание </a:t>
            </a:r>
            <a:r>
              <a:rPr lang="ru-RU" sz="1100" b="1" kern="0" dirty="0" smtClean="0">
                <a:solidFill>
                  <a:prstClr val="black"/>
                </a:solidFill>
                <a:cs typeface="Arial"/>
              </a:rPr>
              <a:t>вкладок «</a:t>
            </a:r>
            <a:r>
              <a:rPr lang="ru-RU" sz="1100" b="1" kern="0" dirty="0">
                <a:solidFill>
                  <a:prstClr val="black"/>
                </a:solidFill>
                <a:cs typeface="Arial"/>
              </a:rPr>
              <a:t>Семьям с детьми-инвалидами</a:t>
            </a:r>
            <a:r>
              <a:rPr lang="ru-RU" sz="1100" b="1" kern="0" dirty="0" smtClean="0">
                <a:solidFill>
                  <a:prstClr val="black"/>
                </a:solidFill>
                <a:cs typeface="Arial"/>
              </a:rPr>
              <a:t>» и</a:t>
            </a:r>
            <a:endParaRPr lang="ru-RU" sz="1100" b="1" kern="0" dirty="0">
              <a:solidFill>
                <a:prstClr val="black"/>
              </a:solidFill>
              <a:cs typeface="Arial"/>
            </a:endParaRPr>
          </a:p>
          <a:p>
            <a:pPr lvl="0" algn="just">
              <a:defRPr/>
            </a:pPr>
            <a:r>
              <a:rPr lang="ru-RU" sz="1100" b="1" kern="0" dirty="0" smtClean="0">
                <a:solidFill>
                  <a:prstClr val="black"/>
                </a:solidFill>
                <a:cs typeface="Arial"/>
              </a:rPr>
              <a:t> «Обратная связь»  на официальном сайте УСЗН</a:t>
            </a:r>
            <a:endParaRPr lang="ru-RU" sz="1100" b="1" kern="0" dirty="0">
              <a:solidFill>
                <a:prstClr val="black"/>
              </a:solidFill>
              <a:cs typeface="Arial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67544" y="1115635"/>
            <a:ext cx="8219256" cy="491467"/>
          </a:xfrm>
          <a:prstGeom prst="rect">
            <a:avLst/>
          </a:prstGeom>
          <a:solidFill>
            <a:schemeClr val="bg1"/>
          </a:solidFill>
          <a:ln w="1587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ЦЕЛЬ ПРОЕКТА:</a:t>
            </a:r>
            <a:r>
              <a:rPr lang="ru-RU" sz="1200" b="1" dirty="0">
                <a:solidFill>
                  <a:schemeClr val="tx1"/>
                </a:solidFill>
                <a:latin typeface="Franklin Gothic Medium" panose="020B0603020102020204" pitchFamily="34" charset="0"/>
              </a:rPr>
              <a:t>К </a:t>
            </a:r>
            <a:r>
              <a:rPr lang="ru-RU" sz="1200" b="1" dirty="0" smtClean="0">
                <a:solidFill>
                  <a:schemeClr val="tx1"/>
                </a:solidFill>
                <a:latin typeface="Franklin Gothic Medium" panose="020B0603020102020204" pitchFamily="34" charset="0"/>
              </a:rPr>
              <a:t> июлю 2024 года обеспечить предоставление помощи  не менее 100% обратившихся семей, воспитывающих детей-инвалидов на территории </a:t>
            </a:r>
            <a:r>
              <a:rPr lang="ru-RU" sz="1200" b="1" dirty="0" err="1" smtClean="0">
                <a:solidFill>
                  <a:schemeClr val="tx1"/>
                </a:solidFill>
                <a:latin typeface="Franklin Gothic Medium" panose="020B0603020102020204" pitchFamily="34" charset="0"/>
              </a:rPr>
              <a:t>Волоконовского</a:t>
            </a:r>
            <a:r>
              <a:rPr lang="ru-RU" sz="1200" b="1" dirty="0" smtClean="0">
                <a:solidFill>
                  <a:schemeClr val="tx1"/>
                </a:solidFill>
                <a:latin typeface="Franklin Gothic Medium" panose="020B0603020102020204" pitchFamily="34" charset="0"/>
              </a:rPr>
              <a:t> района</a:t>
            </a:r>
            <a:endParaRPr lang="ru-RU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81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МЫ РАБОТАЕМ ДЛЯ ВАС!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286248" y="1285866"/>
            <a:ext cx="4040705" cy="42514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 lIns="55271" tIns="27636" rIns="55271" bIns="27636">
            <a:spAutoFit/>
          </a:bodyPr>
          <a:lstStyle/>
          <a:p>
            <a:pPr algn="just" defTabSz="685128">
              <a:buFont typeface="Wingdings" pitchFamily="2" charset="2"/>
              <a:buChar char="Ø"/>
            </a:pPr>
            <a:r>
              <a:rPr lang="ru-RU" sz="900" dirty="0">
                <a:solidFill>
                  <a:srgbClr val="2B2B2B"/>
                </a:solidFill>
                <a:latin typeface="Franklin Gothic Medium" panose="020B0603020102020204" pitchFamily="34" charset="0"/>
              </a:rPr>
              <a:t> </a:t>
            </a:r>
            <a:r>
              <a:rPr lang="ru-RU" sz="1200" b="1" dirty="0" smtClean="0">
                <a:solidFill>
                  <a:srgbClr val="2B2B2B"/>
                </a:solidFill>
                <a:latin typeface="Franklin Gothic Medium" panose="020B0603020102020204" pitchFamily="34" charset="0"/>
              </a:rPr>
              <a:t>Администрация </a:t>
            </a:r>
            <a:r>
              <a:rPr lang="ru-RU" sz="1200" b="1" dirty="0" err="1" smtClean="0">
                <a:solidFill>
                  <a:srgbClr val="2B2B2B"/>
                </a:solidFill>
                <a:latin typeface="Franklin Gothic Medium" panose="020B0603020102020204" pitchFamily="34" charset="0"/>
              </a:rPr>
              <a:t>Волоконовского</a:t>
            </a:r>
            <a:r>
              <a:rPr lang="ru-RU" sz="1200" b="1" dirty="0" smtClean="0">
                <a:solidFill>
                  <a:srgbClr val="2B2B2B"/>
                </a:solidFill>
                <a:latin typeface="Franklin Gothic Medium" panose="020B0603020102020204" pitchFamily="34" charset="0"/>
              </a:rPr>
              <a:t> района</a:t>
            </a:r>
            <a:endParaRPr lang="ru-RU" sz="1200" b="1" dirty="0">
              <a:solidFill>
                <a:srgbClr val="2B2B2B"/>
              </a:solidFill>
              <a:latin typeface="Franklin Gothic Medium" panose="020B0603020102020204" pitchFamily="34" charset="0"/>
            </a:endParaRPr>
          </a:p>
          <a:p>
            <a:pPr algn="just" defTabSz="685128">
              <a:buFont typeface="Wingdings" pitchFamily="2" charset="2"/>
              <a:buChar char="Ø"/>
            </a:pPr>
            <a:r>
              <a:rPr lang="ru-RU" sz="1200" b="1" dirty="0">
                <a:solidFill>
                  <a:srgbClr val="2B2B2B"/>
                </a:solidFill>
                <a:latin typeface="Franklin Gothic Medium" panose="020B0603020102020204" pitchFamily="34" charset="0"/>
              </a:rPr>
              <a:t> </a:t>
            </a:r>
            <a:r>
              <a:rPr lang="ru-RU" sz="1200" b="1" dirty="0" smtClean="0">
                <a:solidFill>
                  <a:srgbClr val="2B2B2B"/>
                </a:solidFill>
                <a:latin typeface="Franklin Gothic Medium" panose="020B0603020102020204" pitchFamily="34" charset="0"/>
              </a:rPr>
              <a:t>Администрации городских и сельских поселений </a:t>
            </a:r>
            <a:endParaRPr lang="ru-RU" sz="1200" b="1" dirty="0">
              <a:solidFill>
                <a:srgbClr val="2B2B2B"/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1026" name="Picture 2" descr="https://downloader.disk.yandex.ru/preview/551e9f80d15f55a08cb788be6678535e28a5d34899dc624b41eccda03c231bdc/649af143/dO7atJuToZX2fxbLqEtfePje3ISbYMlbKMbcRaXjoNSeI1joJFxokK3Yv3hBgtZbEL77Atk_CpTLRY_-NgxPgQ%3D%3D?uid=0&amp;filename=DSC_0638.JPG&amp;disposition=inline&amp;hash=&amp;limit=0&amp;content_type=image%2Fjpeg&amp;owner_uid=0&amp;tknv=v2&amp;size=2048x204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57304"/>
            <a:ext cx="3110383" cy="2317137"/>
          </a:xfrm>
          <a:prstGeom prst="rect">
            <a:avLst/>
          </a:prstGeom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 bwMode="auto">
          <a:xfrm>
            <a:off x="457200" y="3674441"/>
            <a:ext cx="2181099" cy="194311"/>
          </a:xfrm>
          <a:prstGeom prst="rect">
            <a:avLst/>
          </a:prstGeom>
        </p:spPr>
        <p:txBody>
          <a:bodyPr wrap="none" lIns="55271" tIns="27636" rIns="55271" bIns="27636">
            <a:spAutoFit/>
          </a:bodyPr>
          <a:lstStyle/>
          <a:p>
            <a:pPr algn="ctr" defTabSz="685128"/>
            <a:r>
              <a:rPr lang="ru-RU" sz="900" dirty="0" smtClean="0">
                <a:solidFill>
                  <a:srgbClr val="2B2B2B"/>
                </a:solidFill>
                <a:latin typeface="Franklin Gothic Medium" panose="020B0603020102020204" pitchFamily="34" charset="0"/>
              </a:rPr>
              <a:t>Администрация </a:t>
            </a:r>
            <a:r>
              <a:rPr lang="ru-RU" sz="900" dirty="0" err="1" smtClean="0">
                <a:solidFill>
                  <a:srgbClr val="2B2B2B"/>
                </a:solidFill>
                <a:latin typeface="Franklin Gothic Medium" panose="020B0603020102020204" pitchFamily="34" charset="0"/>
              </a:rPr>
              <a:t>Волоконовского</a:t>
            </a:r>
            <a:r>
              <a:rPr lang="ru-RU" sz="900" dirty="0" smtClean="0">
                <a:solidFill>
                  <a:srgbClr val="2B2B2B"/>
                </a:solidFill>
                <a:latin typeface="Franklin Gothic Medium" panose="020B0603020102020204" pitchFamily="34" charset="0"/>
              </a:rPr>
              <a:t> района</a:t>
            </a:r>
            <a:endParaRPr lang="ru-RU" sz="900" dirty="0">
              <a:solidFill>
                <a:srgbClr val="2B2B2B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3491880" y="4448192"/>
            <a:ext cx="2605894" cy="194311"/>
          </a:xfrm>
          <a:prstGeom prst="rect">
            <a:avLst/>
          </a:prstGeom>
        </p:spPr>
        <p:txBody>
          <a:bodyPr wrap="none" lIns="55271" tIns="27636" rIns="55271" bIns="27636">
            <a:spAutoFit/>
          </a:bodyPr>
          <a:lstStyle/>
          <a:p>
            <a:pPr algn="ctr" defTabSz="685128"/>
            <a:r>
              <a:rPr lang="ru-RU" sz="900" dirty="0" smtClean="0">
                <a:solidFill>
                  <a:srgbClr val="2B2B2B"/>
                </a:solidFill>
                <a:latin typeface="Franklin Gothic Medium" panose="020B0603020102020204" pitchFamily="34" charset="0"/>
              </a:rPr>
              <a:t>Администрации городских и сельских поселений</a:t>
            </a:r>
            <a:endParaRPr lang="ru-RU" sz="900" dirty="0">
              <a:solidFill>
                <a:srgbClr val="2B2B2B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7050722" y="4869733"/>
            <a:ext cx="1636078" cy="194311"/>
          </a:xfrm>
          <a:prstGeom prst="rect">
            <a:avLst/>
          </a:prstGeom>
        </p:spPr>
        <p:txBody>
          <a:bodyPr wrap="none" lIns="55271" tIns="27636" rIns="55271" bIns="27636">
            <a:spAutoFit/>
          </a:bodyPr>
          <a:lstStyle/>
          <a:p>
            <a:pPr algn="ctr" defTabSz="685128"/>
            <a:r>
              <a:rPr lang="ru-RU" sz="900" dirty="0" smtClean="0">
                <a:solidFill>
                  <a:srgbClr val="2B2B2B"/>
                </a:solidFill>
                <a:latin typeface="Franklin Gothic Medium" panose="020B0603020102020204" pitchFamily="34" charset="0"/>
              </a:rPr>
              <a:t>УСЗН </a:t>
            </a:r>
            <a:r>
              <a:rPr lang="ru-RU" sz="900" dirty="0" err="1" smtClean="0">
                <a:solidFill>
                  <a:srgbClr val="2B2B2B"/>
                </a:solidFill>
                <a:latin typeface="Franklin Gothic Medium" panose="020B0603020102020204" pitchFamily="34" charset="0"/>
              </a:rPr>
              <a:t>Волоконовского</a:t>
            </a:r>
            <a:r>
              <a:rPr lang="ru-RU" sz="900" dirty="0" smtClean="0">
                <a:solidFill>
                  <a:srgbClr val="2B2B2B"/>
                </a:solidFill>
                <a:latin typeface="Franklin Gothic Medium" panose="020B0603020102020204" pitchFamily="34" charset="0"/>
              </a:rPr>
              <a:t> района</a:t>
            </a:r>
            <a:endParaRPr lang="ru-RU" sz="900" dirty="0">
              <a:solidFill>
                <a:srgbClr val="2B2B2B"/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6918" y="2428874"/>
            <a:ext cx="2876878" cy="2440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s://avatars.mds.yandex.net/get-altay/1246719/2a00000162de7f21dfc119cf7b68e834ee3a/ori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670" y="2000247"/>
            <a:ext cx="2997247" cy="244794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07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/>
          <p:cNvSpPr/>
          <p:nvPr/>
        </p:nvSpPr>
        <p:spPr>
          <a:xfrm>
            <a:off x="1555812" y="1402700"/>
            <a:ext cx="1281119" cy="8113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54" dirty="0" smtClean="0">
                <a:solidFill>
                  <a:schemeClr val="tx1"/>
                </a:solidFill>
                <a:latin typeface="Franklin Gothic Medium" panose="020B0603020102020204" pitchFamily="34" charset="0"/>
                <a:cs typeface="Times New Roman" pitchFamily="18" charset="0"/>
              </a:rPr>
              <a:t>Начальник управления социальной защиты населения, член рабочей группы </a:t>
            </a:r>
            <a:endParaRPr lang="ru-RU" sz="854" dirty="0">
              <a:solidFill>
                <a:schemeClr val="tx1"/>
              </a:solidFill>
              <a:latin typeface="Franklin Gothic Medium" panose="020B0603020102020204" pitchFamily="34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0603"/>
            <a:ext cx="8640960" cy="604685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СОСТАВ КОМАНДЫ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94872"/>
            <a:ext cx="8640960" cy="344248"/>
          </a:xfrm>
          <a:solidFill>
            <a:schemeClr val="bg2">
              <a:lumMod val="90000"/>
            </a:schemeClr>
          </a:solidFill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2000" dirty="0" smtClean="0">
                <a:latin typeface="Franklin Gothic Medium" panose="020B0603020102020204" pitchFamily="34" charset="0"/>
                <a:ea typeface="Cambria Math" pitchFamily="18" charset="0"/>
              </a:rPr>
              <a:t>Управление социальной защиты населения администрации </a:t>
            </a:r>
            <a:r>
              <a:rPr lang="ru-RU" sz="2000" dirty="0" err="1" smtClean="0">
                <a:latin typeface="Franklin Gothic Medium" panose="020B0603020102020204" pitchFamily="34" charset="0"/>
                <a:ea typeface="Cambria Math" pitchFamily="18" charset="0"/>
              </a:rPr>
              <a:t>Волоконовского</a:t>
            </a:r>
            <a:r>
              <a:rPr lang="ru-RU" sz="2000" dirty="0" smtClean="0">
                <a:latin typeface="Franklin Gothic Medium" panose="020B0603020102020204" pitchFamily="34" charset="0"/>
                <a:ea typeface="Cambria Math" pitchFamily="18" charset="0"/>
              </a:rPr>
              <a:t> района</a:t>
            </a:r>
            <a:endParaRPr lang="ru-RU" sz="2000" dirty="0">
              <a:latin typeface="Franklin Gothic Medium" panose="020B0603020102020204" pitchFamily="34" charset="0"/>
              <a:ea typeface="Cambria Math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70413" y="4096303"/>
            <a:ext cx="1319302" cy="646331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/>
              <a:t>Марина Александровна </a:t>
            </a:r>
            <a:r>
              <a:rPr lang="ru-RU" sz="1200" dirty="0" err="1"/>
              <a:t>Алтунина</a:t>
            </a:r>
            <a:endParaRPr lang="ru-RU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2941564" y="4084400"/>
            <a:ext cx="1405726" cy="646331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/>
              <a:t>Татьяна Владимировна</a:t>
            </a:r>
          </a:p>
          <a:p>
            <a:r>
              <a:rPr lang="ru-RU" sz="1200" dirty="0"/>
              <a:t>Агафонова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97066" y="4082431"/>
            <a:ext cx="1482064" cy="646331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/>
              <a:t>Оксана </a:t>
            </a:r>
          </a:p>
          <a:p>
            <a:r>
              <a:rPr lang="ru-RU" sz="1200" dirty="0"/>
              <a:t>Александровна</a:t>
            </a:r>
          </a:p>
          <a:p>
            <a:r>
              <a:rPr lang="ru-RU" sz="1200" dirty="0"/>
              <a:t>Черкашина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48480" y="4076701"/>
            <a:ext cx="1483344" cy="646331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/>
              <a:t>Ирина</a:t>
            </a:r>
          </a:p>
          <a:p>
            <a:r>
              <a:rPr lang="ru-RU" sz="1200" dirty="0"/>
              <a:t>Игоревна</a:t>
            </a:r>
          </a:p>
          <a:p>
            <a:r>
              <a:rPr lang="ru-RU" sz="1200" dirty="0"/>
              <a:t>Рябенко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532400" y="4096302"/>
            <a:ext cx="1531406" cy="646331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/>
              <a:t>Лариса Александровна </a:t>
            </a:r>
            <a:r>
              <a:rPr lang="ru-RU" sz="1200" dirty="0" err="1"/>
              <a:t>Винограденко</a:t>
            </a:r>
            <a:endParaRPr lang="ru-RU" sz="1200" dirty="0"/>
          </a:p>
        </p:txBody>
      </p:sp>
      <p:sp>
        <p:nvSpPr>
          <p:cNvPr id="3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2894721" y="1402700"/>
            <a:ext cx="1402484" cy="81483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54" dirty="0" smtClean="0">
                <a:solidFill>
                  <a:schemeClr val="tx1"/>
                </a:solidFill>
                <a:latin typeface="Franklin Gothic Medium" panose="020B0603020102020204" pitchFamily="34" charset="0"/>
                <a:cs typeface="Times New Roman" pitchFamily="18" charset="0"/>
              </a:rPr>
              <a:t>Директор МБСУСОССЗН «КЦСОН </a:t>
            </a:r>
            <a:r>
              <a:rPr lang="ru-RU" sz="854" dirty="0" err="1" smtClean="0">
                <a:solidFill>
                  <a:schemeClr val="tx1"/>
                </a:solidFill>
                <a:latin typeface="Franklin Gothic Medium" panose="020B0603020102020204" pitchFamily="34" charset="0"/>
                <a:cs typeface="Times New Roman" pitchFamily="18" charset="0"/>
              </a:rPr>
              <a:t>Волоконовского</a:t>
            </a:r>
            <a:r>
              <a:rPr lang="ru-RU" sz="854" dirty="0" smtClean="0">
                <a:solidFill>
                  <a:schemeClr val="tx1"/>
                </a:solidFill>
                <a:latin typeface="Franklin Gothic Medium" panose="020B0603020102020204" pitchFamily="34" charset="0"/>
                <a:cs typeface="Times New Roman" pitchFamily="18" charset="0"/>
              </a:rPr>
              <a:t> района», руководитель проекта</a:t>
            </a:r>
            <a:endParaRPr lang="ru-RU" sz="854" dirty="0">
              <a:solidFill>
                <a:schemeClr val="tx1"/>
              </a:solidFill>
              <a:latin typeface="Franklin Gothic Medium" panose="020B0603020102020204" pitchFamily="34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340924" y="1402700"/>
            <a:ext cx="1499953" cy="81483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54" dirty="0" smtClean="0">
              <a:solidFill>
                <a:schemeClr val="tx1"/>
              </a:solidFill>
              <a:latin typeface="Franklin Gothic Medium" panose="020B0603020102020204" pitchFamily="34" charset="0"/>
              <a:cs typeface="Times New Roman" pitchFamily="18" charset="0"/>
            </a:endParaRPr>
          </a:p>
          <a:p>
            <a:pPr algn="ctr"/>
            <a:r>
              <a:rPr lang="ru-RU" sz="854" dirty="0" smtClean="0">
                <a:solidFill>
                  <a:schemeClr val="tx1"/>
                </a:solidFill>
                <a:latin typeface="Franklin Gothic Medium" panose="020B0603020102020204" pitchFamily="34" charset="0"/>
                <a:cs typeface="Times New Roman" pitchFamily="18" charset="0"/>
              </a:rPr>
              <a:t>Заведующий отделения социального сопровождения </a:t>
            </a:r>
            <a:br>
              <a:rPr lang="ru-RU" sz="854" dirty="0" smtClean="0">
                <a:solidFill>
                  <a:schemeClr val="tx1"/>
                </a:solidFill>
                <a:latin typeface="Franklin Gothic Medium" panose="020B0603020102020204" pitchFamily="34" charset="0"/>
                <a:cs typeface="Times New Roman" pitchFamily="18" charset="0"/>
              </a:rPr>
            </a:br>
            <a:r>
              <a:rPr lang="ru-RU" sz="854" dirty="0" smtClean="0">
                <a:solidFill>
                  <a:schemeClr val="tx1"/>
                </a:solidFill>
                <a:latin typeface="Franklin Gothic Medium" panose="020B0603020102020204" pitchFamily="34" charset="0"/>
                <a:cs typeface="Times New Roman" pitchFamily="18" charset="0"/>
              </a:rPr>
              <a:t>и оказания консультативной помощи, член рабочей группы</a:t>
            </a:r>
            <a:endParaRPr lang="ru-RU" sz="854" dirty="0">
              <a:solidFill>
                <a:schemeClr val="tx1"/>
              </a:solidFill>
              <a:latin typeface="Franklin Gothic Medium" panose="020B0603020102020204" pitchFamily="34" charset="0"/>
              <a:cs typeface="Times New Roman" pitchFamily="18" charset="0"/>
            </a:endParaRPr>
          </a:p>
          <a:p>
            <a:pPr algn="ctr"/>
            <a:endParaRPr lang="ru-RU" sz="854" dirty="0">
              <a:solidFill>
                <a:schemeClr val="tx1"/>
              </a:solidFill>
              <a:latin typeface="Franklin Gothic Medium" panose="020B0603020102020204" pitchFamily="34" charset="0"/>
              <a:cs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921020" y="1402700"/>
            <a:ext cx="1535696" cy="81379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54" dirty="0" smtClean="0">
                <a:solidFill>
                  <a:schemeClr val="tx1"/>
                </a:solidFill>
                <a:latin typeface="Franklin Gothic Medium" panose="020B0603020102020204" pitchFamily="34" charset="0"/>
                <a:cs typeface="Times New Roman" pitchFamily="18" charset="0"/>
              </a:rPr>
              <a:t>Социальный педагог комплексного центра социального обслуживания населения, член рабочей группы</a:t>
            </a:r>
            <a:endParaRPr lang="ru-RU" sz="854" dirty="0">
              <a:solidFill>
                <a:schemeClr val="tx1"/>
              </a:solidFill>
              <a:latin typeface="Franklin Gothic Medium" panose="020B0603020102020204" pitchFamily="34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532400" y="1402700"/>
            <a:ext cx="1584176" cy="8148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54" dirty="0" smtClean="0">
                <a:solidFill>
                  <a:schemeClr val="tx1"/>
                </a:solidFill>
                <a:latin typeface="Franklin Gothic Medium" panose="020B0603020102020204" pitchFamily="34" charset="0"/>
                <a:cs typeface="Times New Roman" pitchFamily="18" charset="0"/>
              </a:rPr>
              <a:t>Специалист по </a:t>
            </a:r>
            <a:r>
              <a:rPr lang="ru-RU" sz="854" dirty="0">
                <a:solidFill>
                  <a:schemeClr val="tx1"/>
                </a:solidFill>
                <a:latin typeface="Franklin Gothic Medium" panose="020B0603020102020204" pitchFamily="34" charset="0"/>
                <a:cs typeface="Times New Roman" pitchFamily="18" charset="0"/>
              </a:rPr>
              <a:t>социальной </a:t>
            </a:r>
            <a:r>
              <a:rPr lang="ru-RU" sz="854" dirty="0" smtClean="0">
                <a:solidFill>
                  <a:schemeClr val="tx1"/>
                </a:solidFill>
                <a:latin typeface="Franklin Gothic Medium" panose="020B0603020102020204" pitchFamily="34" charset="0"/>
                <a:cs typeface="Times New Roman" pitchFamily="18" charset="0"/>
              </a:rPr>
              <a:t>работе</a:t>
            </a:r>
          </a:p>
          <a:p>
            <a:pPr algn="ctr"/>
            <a:r>
              <a:rPr lang="ru-RU" sz="854" dirty="0" smtClean="0">
                <a:solidFill>
                  <a:schemeClr val="tx1"/>
                </a:solidFill>
                <a:latin typeface="Franklin Gothic Medium" panose="020B0603020102020204" pitchFamily="34" charset="0"/>
                <a:cs typeface="Times New Roman" pitchFamily="18" charset="0"/>
              </a:rPr>
              <a:t>комплексного </a:t>
            </a:r>
            <a:r>
              <a:rPr lang="ru-RU" sz="854" dirty="0">
                <a:solidFill>
                  <a:schemeClr val="tx1"/>
                </a:solidFill>
                <a:latin typeface="Franklin Gothic Medium" panose="020B0603020102020204" pitchFamily="34" charset="0"/>
                <a:cs typeface="Times New Roman" pitchFamily="18" charset="0"/>
              </a:rPr>
              <a:t>центра социального обслуживания населения, член рабочей </a:t>
            </a:r>
            <a:r>
              <a:rPr lang="ru-RU" sz="854" dirty="0" smtClean="0">
                <a:solidFill>
                  <a:schemeClr val="tx1"/>
                </a:solidFill>
                <a:latin typeface="Franklin Gothic Medium" panose="020B0603020102020204" pitchFamily="34" charset="0"/>
                <a:cs typeface="Times New Roman" pitchFamily="18" charset="0"/>
              </a:rPr>
              <a:t>группы</a:t>
            </a:r>
            <a:endParaRPr lang="ru-RU" sz="854" dirty="0">
              <a:solidFill>
                <a:schemeClr val="tx1"/>
              </a:solidFill>
              <a:latin typeface="Franklin Gothic Medium" panose="020B0603020102020204" pitchFamily="34" charset="0"/>
              <a:cs typeface="Times New Roman" pitchFamily="18" charset="0"/>
            </a:endParaRPr>
          </a:p>
        </p:txBody>
      </p:sp>
      <p:sp>
        <p:nvSpPr>
          <p:cNvPr id="5" name="AutoShape 2" descr="D:\%D0%A0%D0%B0%D0%B1%D0%BE%D1%87%D0%B8%D0%B9 %D1%81%D1%82%D0%BE%D0%BB\videoPreview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/>
          <a:srcRect b="11853"/>
          <a:stretch/>
        </p:blipFill>
        <p:spPr>
          <a:xfrm>
            <a:off x="1552366" y="2425531"/>
            <a:ext cx="1316153" cy="162242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3"/>
          <a:srcRect l="12755" t="5140" r="15547" b="16982"/>
          <a:stretch/>
        </p:blipFill>
        <p:spPr>
          <a:xfrm>
            <a:off x="2921535" y="2445227"/>
            <a:ext cx="1405726" cy="1602731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2400" y="2430176"/>
            <a:ext cx="1543814" cy="16328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t="7205" b="16596"/>
          <a:stretch/>
        </p:blipFill>
        <p:spPr>
          <a:xfrm>
            <a:off x="4387778" y="2446210"/>
            <a:ext cx="1503195" cy="16017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t="8187"/>
          <a:stretch/>
        </p:blipFill>
        <p:spPr>
          <a:xfrm>
            <a:off x="5958931" y="2425531"/>
            <a:ext cx="1476953" cy="1617895"/>
          </a:xfrm>
          <a:prstGeom prst="rect">
            <a:avLst/>
          </a:prstGeom>
        </p:spPr>
      </p:pic>
      <p:pic>
        <p:nvPicPr>
          <p:cNvPr id="21" name="Рисунок 20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219" y="2362985"/>
            <a:ext cx="1341519" cy="168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109518" y="1402700"/>
            <a:ext cx="1352311" cy="8113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54" dirty="0">
                <a:solidFill>
                  <a:schemeClr val="tx1"/>
                </a:solidFill>
                <a:latin typeface="Franklin Gothic Medium" panose="020B0603020102020204" pitchFamily="34" charset="0"/>
                <a:cs typeface="Times New Roman" pitchFamily="18" charset="0"/>
              </a:rPr>
              <a:t>Наставник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5057" y="4096303"/>
            <a:ext cx="1352311" cy="646331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Валентина </a:t>
            </a:r>
          </a:p>
          <a:p>
            <a:r>
              <a:rPr lang="ru-RU" sz="1200" dirty="0" smtClean="0"/>
              <a:t>Николаевна</a:t>
            </a:r>
          </a:p>
          <a:p>
            <a:r>
              <a:rPr lang="ru-RU" sz="1200" dirty="0" smtClean="0"/>
              <a:t>Чуприна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90962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05979"/>
            <a:ext cx="8640960" cy="71610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ЖИЗНЕННАЯ СИТУАЦИЯ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31590"/>
            <a:ext cx="8640960" cy="435495"/>
          </a:xfrm>
          <a:solidFill>
            <a:schemeClr val="bg2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latin typeface="Franklin Gothic Medium" panose="020B0603020102020204" pitchFamily="34" charset="0"/>
              </a:rPr>
              <a:t> </a:t>
            </a:r>
            <a:r>
              <a:rPr lang="ru-RU" sz="2000" dirty="0">
                <a:latin typeface="Franklin Gothic Medium" panose="020B0603020102020204" pitchFamily="34" charset="0"/>
              </a:rPr>
              <a:t>Семьи, воспитывающие </a:t>
            </a:r>
            <a:r>
              <a:rPr lang="ru-RU" sz="2000" dirty="0" smtClean="0">
                <a:latin typeface="Franklin Gothic Medium" panose="020B0603020102020204" pitchFamily="34" charset="0"/>
              </a:rPr>
              <a:t>детей-инвалидов</a:t>
            </a:r>
            <a:endParaRPr lang="ru-RU" sz="2000" dirty="0">
              <a:latin typeface="Franklin Gothic Medium" panose="020B0603020102020204" pitchFamily="34" charset="0"/>
            </a:endParaRPr>
          </a:p>
          <a:p>
            <a:pPr marL="0" indent="0" algn="ctr">
              <a:buNone/>
            </a:pPr>
            <a:endParaRPr lang="ru-RU" sz="2000" b="1" dirty="0">
              <a:latin typeface="Franklin Gothic Medium" panose="020B0603020102020204" pitchFamily="34" charset="0"/>
              <a:ea typeface="Cambria Math" pitchFamily="18" charset="0"/>
            </a:endParaRPr>
          </a:p>
        </p:txBody>
      </p:sp>
      <p:sp>
        <p:nvSpPr>
          <p:cNvPr id="21" name="Содержимое 2"/>
          <p:cNvSpPr txBox="1">
            <a:spLocks/>
          </p:cNvSpPr>
          <p:nvPr/>
        </p:nvSpPr>
        <p:spPr>
          <a:xfrm>
            <a:off x="179513" y="1776596"/>
            <a:ext cx="2139288" cy="93917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90000"/>
              </a:lnSpc>
              <a:buNone/>
            </a:pPr>
            <a:r>
              <a:rPr lang="ru-RU" sz="2000" dirty="0" smtClean="0">
                <a:latin typeface="Franklin Gothic Medium" panose="020B0603020102020204" pitchFamily="34" charset="0"/>
              </a:rPr>
              <a:t> </a:t>
            </a:r>
            <a:r>
              <a:rPr lang="ru-RU" sz="1400" b="1" dirty="0" smtClean="0">
                <a:latin typeface="Franklin Gothic Medium" panose="020B0603020102020204" pitchFamily="34" charset="0"/>
              </a:rPr>
              <a:t>Отсутствие у родителей, воспитывающих  детей-инвалидов, достаточного объема знаний о правах на получение государственной социальной помощи</a:t>
            </a:r>
            <a:endParaRPr lang="ru-RU" sz="1400" b="1" dirty="0">
              <a:solidFill>
                <a:srgbClr val="C00000"/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18350" y="1566548"/>
            <a:ext cx="2209516" cy="1581266"/>
          </a:xfrm>
          <a:prstGeom prst="rect">
            <a:avLst/>
          </a:prstGeom>
          <a:effectLst>
            <a:softEdge rad="266700"/>
          </a:effectLst>
        </p:spPr>
      </p:pic>
      <p:pic>
        <p:nvPicPr>
          <p:cNvPr id="4" name="Picture 2" descr="Z:\Винограденко Л.А\-5208921936019706042_1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2781830"/>
            <a:ext cx="2088232" cy="216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Документы\фото 28.09.2022 Мы все равны\IMG_876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130000"/>
                    </a14:imgEffect>
                    <a14:imgEffect>
                      <a14:brightnessContrast contrast="-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343" y="1671840"/>
            <a:ext cx="2088233" cy="1371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Диаграмма 5"/>
          <p:cNvGraphicFramePr/>
          <p:nvPr>
            <p:extLst/>
          </p:nvPr>
        </p:nvGraphicFramePr>
        <p:xfrm>
          <a:off x="6191672" y="1923678"/>
          <a:ext cx="2952328" cy="2947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Диаграмма 9"/>
          <p:cNvGraphicFramePr/>
          <p:nvPr>
            <p:extLst/>
          </p:nvPr>
        </p:nvGraphicFramePr>
        <p:xfrm>
          <a:off x="2541668" y="1962592"/>
          <a:ext cx="3621350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406994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ПРОЖИВАНИЕ ОПЫТА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07504" y="1117478"/>
            <a:ext cx="2649989" cy="734192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000" dirty="0" smtClean="0">
                <a:latin typeface="Franklin Gothic Medium" panose="020B0603020102020204" pitchFamily="34" charset="0"/>
              </a:rPr>
              <a:t> </a:t>
            </a:r>
            <a:r>
              <a:rPr lang="ru-RU" sz="2000" b="1" dirty="0">
                <a:latin typeface="Franklin Gothic Medium" panose="020B0603020102020204" pitchFamily="34" charset="0"/>
              </a:rPr>
              <a:t>Место прохождения пути вместе с </a:t>
            </a:r>
            <a:r>
              <a:rPr lang="ru-RU" sz="2000" b="1" dirty="0" smtClean="0">
                <a:latin typeface="Franklin Gothic Medium" panose="020B0603020102020204" pitchFamily="34" charset="0"/>
              </a:rPr>
              <a:t>клиентом проводилось в  УСЗН </a:t>
            </a:r>
            <a:r>
              <a:rPr lang="ru-RU" sz="2000" b="1" dirty="0" err="1" smtClean="0">
                <a:latin typeface="Franklin Gothic Medium" panose="020B0603020102020204" pitchFamily="34" charset="0"/>
              </a:rPr>
              <a:t>Волоконовского</a:t>
            </a:r>
            <a:r>
              <a:rPr lang="ru-RU" sz="2000" b="1" dirty="0" smtClean="0">
                <a:latin typeface="Franklin Gothic Medium" panose="020B0603020102020204" pitchFamily="34" charset="0"/>
              </a:rPr>
              <a:t> района</a:t>
            </a:r>
            <a:endParaRPr lang="ru-RU" sz="2000" b="1" dirty="0">
              <a:solidFill>
                <a:srgbClr val="C00000"/>
              </a:solidFill>
              <a:latin typeface="Franklin Gothic Medium" panose="020B0603020102020204" pitchFamily="34" charset="0"/>
              <a:ea typeface="Cambria Math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3059832" y="1128953"/>
            <a:ext cx="1826987" cy="644496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ru-RU" sz="1400" b="1" dirty="0" smtClean="0">
                <a:latin typeface="Franklin Gothic Medium" panose="020B0603020102020204" pitchFamily="34" charset="0"/>
              </a:rPr>
              <a:t>Место прохождения пути клиента в сельском поселении</a:t>
            </a:r>
            <a:endParaRPr lang="ru-RU" sz="1400" b="1" dirty="0">
              <a:latin typeface="Franklin Gothic Medium" panose="020B0603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595" y="1929378"/>
            <a:ext cx="2674897" cy="1892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9696" y="1954475"/>
            <a:ext cx="1779467" cy="2048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666" y="2227897"/>
            <a:ext cx="2070631" cy="1552973"/>
          </a:xfrm>
          <a:prstGeom prst="rect">
            <a:avLst/>
          </a:prstGeom>
          <a:effectLst>
            <a:softEdge rad="63500"/>
          </a:effectLst>
          <a:scene3d>
            <a:camera prst="orthographicFront">
              <a:rot lat="0" lon="0" rev="16200000"/>
            </a:camera>
            <a:lightRig rig="threePt" dir="t"/>
          </a:scene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3" b="5116"/>
          <a:stretch/>
        </p:blipFill>
        <p:spPr>
          <a:xfrm>
            <a:off x="2757492" y="1954475"/>
            <a:ext cx="2539269" cy="19016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91034" y="1119251"/>
            <a:ext cx="3395766" cy="835224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2881883" y="3843640"/>
            <a:ext cx="2304256" cy="651206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1300" b="1" dirty="0">
                <a:solidFill>
                  <a:schemeClr val="tx1"/>
                </a:solidFill>
                <a:latin typeface="Franklin Gothic Medium" panose="020B0603020102020204" pitchFamily="34" charset="0"/>
              </a:rPr>
              <a:t>Решение бытовых </a:t>
            </a:r>
            <a:r>
              <a:rPr lang="ru-RU" sz="1300" b="1" dirty="0" smtClean="0">
                <a:solidFill>
                  <a:schemeClr val="tx1"/>
                </a:solidFill>
                <a:latin typeface="Franklin Gothic Medium" panose="020B0603020102020204" pitchFamily="34" charset="0"/>
              </a:rPr>
              <a:t>вопросов</a:t>
            </a:r>
            <a:endParaRPr lang="ru-RU" sz="1300" b="1" dirty="0">
              <a:solidFill>
                <a:schemeClr val="tx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4048" y="4021614"/>
            <a:ext cx="223224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1300" b="1" dirty="0">
                <a:latin typeface="Franklin Gothic Medium" panose="020B0603020102020204" pitchFamily="34" charset="0"/>
              </a:rPr>
              <a:t>Содействие в оформлении 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1300" b="1" dirty="0">
                <a:latin typeface="Franklin Gothic Medium" panose="020B0603020102020204" pitchFamily="34" charset="0"/>
              </a:rPr>
              <a:t>полного пакета документов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1300" b="1" dirty="0">
                <a:latin typeface="Franklin Gothic Medium" panose="020B0603020102020204" pitchFamily="34" charset="0"/>
              </a:rPr>
              <a:t> для получения мер социальной </a:t>
            </a:r>
            <a:r>
              <a:rPr lang="ru-RU" sz="1300" b="1" dirty="0" smtClean="0">
                <a:latin typeface="Franklin Gothic Medium" panose="020B0603020102020204" pitchFamily="34" charset="0"/>
              </a:rPr>
              <a:t>поддержки</a:t>
            </a:r>
            <a:endParaRPr lang="ru-RU" sz="1300" b="1" dirty="0">
              <a:latin typeface="Franklin Gothic Medium" panose="020B06030201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948264" y="4026198"/>
            <a:ext cx="2005033" cy="992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1300" b="1" dirty="0">
                <a:latin typeface="Franklin Gothic Medium" panose="020B0603020102020204" pitchFamily="34" charset="0"/>
              </a:rPr>
              <a:t>Разъяснение действующего законодательства на территории Белгородской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15195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НАБЛЮДЕНИЕ И СОБСТВЕННЫЙ ОПЫТ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57200" y="1144610"/>
            <a:ext cx="8229600" cy="435495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000" dirty="0" smtClean="0">
                <a:latin typeface="Franklin Gothic Medium" panose="020B0603020102020204" pitchFamily="34" charset="0"/>
              </a:rPr>
              <a:t> </a:t>
            </a:r>
            <a:r>
              <a:rPr lang="ru-RU" sz="2100" b="1" dirty="0">
                <a:latin typeface="Franklin Gothic Medium" panose="020B0603020102020204" pitchFamily="34" charset="0"/>
              </a:rPr>
              <a:t>Наблюдение за людьми  </a:t>
            </a:r>
            <a:r>
              <a:rPr lang="ru-RU" sz="2000" b="1" dirty="0" smtClean="0">
                <a:latin typeface="Franklin Gothic Medium" panose="020B0603020102020204" pitchFamily="34" charset="0"/>
              </a:rPr>
              <a:t>проводилось </a:t>
            </a:r>
            <a:r>
              <a:rPr lang="ru-RU" sz="2000" b="1" dirty="0">
                <a:latin typeface="Franklin Gothic Medium" panose="020B0603020102020204" pitchFamily="34" charset="0"/>
              </a:rPr>
              <a:t>в </a:t>
            </a:r>
            <a:r>
              <a:rPr lang="ru-RU" sz="2000" b="1" dirty="0" smtClean="0">
                <a:latin typeface="Franklin Gothic Medium" panose="020B0603020102020204" pitchFamily="34" charset="0"/>
              </a:rPr>
              <a:t>УСЗН </a:t>
            </a:r>
            <a:r>
              <a:rPr lang="ru-RU" sz="2000" b="1" dirty="0" err="1" smtClean="0">
                <a:latin typeface="Franklin Gothic Medium" panose="020B0603020102020204" pitchFamily="34" charset="0"/>
              </a:rPr>
              <a:t>Волоконов</a:t>
            </a:r>
            <a:r>
              <a:rPr lang="en-US" sz="2000" b="1" dirty="0" smtClean="0">
                <a:latin typeface="Franklin Gothic Medium" panose="020B0603020102020204" pitchFamily="34" charset="0"/>
              </a:rPr>
              <a:t>c</a:t>
            </a:r>
            <a:r>
              <a:rPr lang="ru-RU" sz="2000" b="1" dirty="0" smtClean="0">
                <a:latin typeface="Franklin Gothic Medium" panose="020B0603020102020204" pitchFamily="34" charset="0"/>
              </a:rPr>
              <a:t>кого района и в сельских поселениях района</a:t>
            </a:r>
            <a:endParaRPr lang="ru-RU" sz="2000" b="1" dirty="0">
              <a:latin typeface="Franklin Gothic Medium" panose="020B0603020102020204" pitchFamily="34" charset="0"/>
              <a:ea typeface="Cambria Math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2067693"/>
            <a:ext cx="2232248" cy="2745073"/>
          </a:xfrm>
          <a:prstGeom prst="rect">
            <a:avLst/>
          </a:prstGeom>
        </p:spPr>
      </p:pic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457200" y="1707654"/>
            <a:ext cx="1652022" cy="513206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  <a:latin typeface="Franklin Gothic Medium" panose="020B0603020102020204" pitchFamily="34" charset="0"/>
                <a:cs typeface="Caladea"/>
              </a:rPr>
              <a:t>25</a:t>
            </a:r>
            <a:r>
              <a:rPr lang="ru-RU" dirty="0" smtClean="0">
                <a:latin typeface="Franklin Gothic Medium" panose="020B0603020102020204" pitchFamily="34" charset="0"/>
                <a:cs typeface="Caladea"/>
              </a:rPr>
              <a:t> </a:t>
            </a:r>
            <a:r>
              <a:rPr lang="ru-RU" sz="1400" dirty="0" smtClean="0">
                <a:latin typeface="Franklin Gothic Medium" panose="020B0603020102020204" pitchFamily="34" charset="0"/>
                <a:cs typeface="Caladea"/>
              </a:rPr>
              <a:t>человек</a:t>
            </a:r>
            <a:r>
              <a:rPr lang="ru-RU" sz="1400" b="1" dirty="0">
                <a:solidFill>
                  <a:schemeClr val="bg2">
                    <a:lumMod val="50000"/>
                  </a:schemeClr>
                </a:solidFill>
                <a:latin typeface="Franklin Gothic Medium" panose="020B0603020102020204" pitchFamily="34" charset="0"/>
                <a:ea typeface="Comic Sans MS"/>
                <a:cs typeface="Caladea"/>
              </a:rPr>
              <a:t/>
            </a:r>
            <a:br>
              <a:rPr lang="ru-RU" sz="1400" b="1" dirty="0">
                <a:solidFill>
                  <a:schemeClr val="bg2">
                    <a:lumMod val="50000"/>
                  </a:schemeClr>
                </a:solidFill>
                <a:latin typeface="Franklin Gothic Medium" panose="020B0603020102020204" pitchFamily="34" charset="0"/>
                <a:ea typeface="Comic Sans MS"/>
                <a:cs typeface="Caladea"/>
              </a:rPr>
            </a:br>
            <a:endParaRPr lang="ru-RU" sz="1400" b="1" dirty="0">
              <a:solidFill>
                <a:schemeClr val="bg2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3435846"/>
            <a:ext cx="3224172" cy="167087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814" y="1590028"/>
            <a:ext cx="2083429" cy="197667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228" y="1626548"/>
            <a:ext cx="2180696" cy="186546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9133" y="1590028"/>
            <a:ext cx="2105356" cy="190197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814" y="3492007"/>
            <a:ext cx="3100306" cy="161471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74170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ГЛУБИННОЕ ИНТЕРВЬЮ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33436" y="1144610"/>
            <a:ext cx="4022540" cy="435495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 fontScale="4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 smtClean="0">
                <a:latin typeface="Franklin Gothic Medium" panose="020B0603020102020204" pitchFamily="34" charset="0"/>
              </a:rPr>
              <a:t> </a:t>
            </a:r>
            <a:r>
              <a:rPr lang="ru-RU" sz="2000" b="1" dirty="0">
                <a:latin typeface="Franklin Gothic Medium" panose="020B0603020102020204" pitchFamily="34" charset="0"/>
              </a:rPr>
              <a:t>Респондентами глубинного интервью стали </a:t>
            </a:r>
            <a:r>
              <a:rPr lang="ru-RU" sz="2000" b="1" dirty="0" smtClean="0">
                <a:latin typeface="Franklin Gothic Medium" panose="020B0603020102020204" pitchFamily="34" charset="0"/>
              </a:rPr>
              <a:t> семьи, воспитывающие детей-инвалидов в </a:t>
            </a:r>
            <a:r>
              <a:rPr lang="ru-RU" sz="2000" b="1" dirty="0" err="1" smtClean="0">
                <a:latin typeface="Franklin Gothic Medium" panose="020B0603020102020204" pitchFamily="34" charset="0"/>
              </a:rPr>
              <a:t>Волоконовском</a:t>
            </a:r>
            <a:r>
              <a:rPr lang="ru-RU" sz="2000" b="1" dirty="0" smtClean="0">
                <a:latin typeface="Franklin Gothic Medium" panose="020B0603020102020204" pitchFamily="34" charset="0"/>
              </a:rPr>
              <a:t> районе</a:t>
            </a:r>
            <a:endParaRPr lang="ru-RU" sz="2000" b="1" dirty="0">
              <a:latin typeface="Franklin Gothic Medium" panose="020B0603020102020204" pitchFamily="34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121403" y="1633449"/>
            <a:ext cx="3554553" cy="1088125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1000" b="1" dirty="0" smtClean="0">
                <a:latin typeface="Franklin Gothic Medium" panose="020B0603020102020204" pitchFamily="34" charset="0"/>
              </a:rPr>
              <a:t> При проведении глубинного интервью мы для себя  отметили, что семьи, воспитывающие детей-инвалидов, приняли болезнь своих детей и находят положительную динамику в заболеваниях. </a:t>
            </a:r>
            <a:br>
              <a:rPr lang="ru-RU" sz="1000" b="1" dirty="0" smtClean="0">
                <a:latin typeface="Franklin Gothic Medium" panose="020B0603020102020204" pitchFamily="34" charset="0"/>
              </a:rPr>
            </a:br>
            <a:r>
              <a:rPr lang="ru-RU" sz="1000" b="1" dirty="0" smtClean="0">
                <a:latin typeface="Franklin Gothic Medium" panose="020B0603020102020204" pitchFamily="34" charset="0"/>
              </a:rPr>
              <a:t>Во время опроса мы общались с респондентами  не только по вопросам нашей жизненной ситуации, но и различным темам личного характера </a:t>
            </a:r>
            <a:endParaRPr lang="ru-RU" sz="1000" b="1" dirty="0">
              <a:latin typeface="Franklin Gothic Medium" panose="020B0603020102020204" pitchFamily="34" charset="0"/>
              <a:ea typeface="Cambria Math" pitchFamily="18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5186536" y="1063230"/>
            <a:ext cx="3600400" cy="177106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1400" b="1" i="1" u="sng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Cambria Math" pitchFamily="18" charset="0"/>
              </a:rPr>
              <a:t>Наши открытия</a:t>
            </a:r>
          </a:p>
          <a:p>
            <a:pPr marL="0" indent="0">
              <a:buNone/>
            </a:pPr>
            <a:r>
              <a:rPr lang="ru-RU" sz="1000" b="1" dirty="0" smtClean="0">
                <a:latin typeface="Franklin Gothic Medium" panose="020B0603020102020204" pitchFamily="34" charset="0"/>
                <a:ea typeface="Cambria Math" pitchFamily="18" charset="0"/>
              </a:rPr>
              <a:t>1</a:t>
            </a:r>
            <a:r>
              <a:rPr lang="ru-RU" sz="900" b="1" dirty="0" smtClean="0">
                <a:latin typeface="Franklin Gothic Medium" panose="020B0603020102020204" pitchFamily="34" charset="0"/>
                <a:ea typeface="Cambria Math" pitchFamily="18" charset="0"/>
              </a:rPr>
              <a:t>. Ежемесячная денежная компенсация по оплате коммунальных услуг в размере 50% от социальной нормы.</a:t>
            </a:r>
          </a:p>
          <a:p>
            <a:pPr marL="0" indent="0">
              <a:buNone/>
            </a:pPr>
            <a:r>
              <a:rPr lang="ru-RU" sz="900" b="1" dirty="0" smtClean="0">
                <a:latin typeface="Franklin Gothic Medium" panose="020B0603020102020204" pitchFamily="34" charset="0"/>
                <a:ea typeface="Cambria Math" pitchFamily="18" charset="0"/>
              </a:rPr>
              <a:t>2. Родители могут воспользоваться средствами реабилитации.</a:t>
            </a:r>
          </a:p>
          <a:p>
            <a:pPr marL="0" indent="0">
              <a:buNone/>
            </a:pPr>
            <a:r>
              <a:rPr lang="ru-RU" sz="900" b="1" dirty="0" smtClean="0">
                <a:latin typeface="Franklin Gothic Medium" panose="020B0603020102020204" pitchFamily="34" charset="0"/>
                <a:ea typeface="Cambria Math" pitchFamily="18" charset="0"/>
              </a:rPr>
              <a:t>3. Родители могут воспользоваться на безвозмездной основе автомобильными креслами.</a:t>
            </a:r>
          </a:p>
          <a:p>
            <a:pPr marL="0" indent="0">
              <a:buNone/>
            </a:pPr>
            <a:r>
              <a:rPr lang="ru-RU" sz="900" b="1" dirty="0" smtClean="0">
                <a:latin typeface="Franklin Gothic Medium" panose="020B0603020102020204" pitchFamily="34" charset="0"/>
                <a:ea typeface="Cambria Math" pitchFamily="18" charset="0"/>
              </a:rPr>
              <a:t>4. Действует услуга «Социальное такси»</a:t>
            </a:r>
          </a:p>
          <a:p>
            <a:pPr marL="0" indent="0">
              <a:buNone/>
            </a:pPr>
            <a:r>
              <a:rPr lang="ru-RU" sz="900" b="1" dirty="0" smtClean="0">
                <a:latin typeface="Franklin Gothic Medium" panose="020B0603020102020204" pitchFamily="34" charset="0"/>
                <a:ea typeface="Cambria Math" pitchFamily="18" charset="0"/>
              </a:rPr>
              <a:t>5.. Семьям, воспитывающим детей-инвалидов, оказывается дополнительная спонсорская помощь на лечение</a:t>
            </a:r>
          </a:p>
        </p:txBody>
      </p:sp>
      <p:sp>
        <p:nvSpPr>
          <p:cNvPr id="13" name="Овальная выноска 12"/>
          <p:cNvSpPr/>
          <p:nvPr/>
        </p:nvSpPr>
        <p:spPr>
          <a:xfrm>
            <a:off x="1600103" y="2785920"/>
            <a:ext cx="2194682" cy="1236281"/>
          </a:xfrm>
          <a:prstGeom prst="wedgeEllipseCallou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latin typeface="Franklin Gothic Medium" panose="020B0603020102020204" pitchFamily="34" charset="0"/>
              </a:rPr>
              <a:t>Ольга, 48 лет</a:t>
            </a:r>
          </a:p>
          <a:p>
            <a:pPr algn="ctr"/>
            <a:r>
              <a:rPr lang="ru-RU" sz="800" dirty="0" smtClean="0">
                <a:latin typeface="Franklin Gothic Medium" panose="020B0603020102020204" pitchFamily="34" charset="0"/>
              </a:rPr>
              <a:t> «Воспитываю ребенка-инвалида,  в рамках реализации Губернаторской программы по обеспечению жильем семей, воспитывающих детей-инвалидов, получила свое жилье»</a:t>
            </a:r>
            <a:endParaRPr lang="ru-RU" sz="800" dirty="0">
              <a:latin typeface="Franklin Gothic Medium" panose="020B0603020102020204" pitchFamily="34" charset="0"/>
            </a:endParaRPr>
          </a:p>
        </p:txBody>
      </p:sp>
      <p:sp>
        <p:nvSpPr>
          <p:cNvPr id="14" name="Овальная выноска 13"/>
          <p:cNvSpPr/>
          <p:nvPr/>
        </p:nvSpPr>
        <p:spPr>
          <a:xfrm>
            <a:off x="6836220" y="2536189"/>
            <a:ext cx="2304256" cy="1008112"/>
          </a:xfrm>
          <a:prstGeom prst="wedgeEllipseCallou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latin typeface="Franklin Gothic Medium" panose="020B0603020102020204" pitchFamily="34" charset="0"/>
              </a:rPr>
              <a:t>Елена, 47 лет  </a:t>
            </a:r>
          </a:p>
          <a:p>
            <a:pPr algn="ctr"/>
            <a:r>
              <a:rPr lang="ru-RU" sz="800" dirty="0" smtClean="0">
                <a:latin typeface="Franklin Gothic Medium" panose="020B0603020102020204" pitchFamily="34" charset="0"/>
              </a:rPr>
              <a:t>«Нуждалась в транспортном средстве (срочно нужно было попасть на прием к врачу) не знала, что могу воспользоваться услугой «Социальное такси» </a:t>
            </a:r>
            <a:endParaRPr lang="ru-RU" sz="800" dirty="0">
              <a:solidFill>
                <a:schemeClr val="dk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3879808" y="1744101"/>
            <a:ext cx="1012304" cy="792088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300" b="1" dirty="0" smtClean="0">
                <a:solidFill>
                  <a:srgbClr val="C00000"/>
                </a:solidFill>
                <a:latin typeface="Franklin Gothic Medium" panose="020B0603020102020204" pitchFamily="34" charset="0"/>
              </a:rPr>
              <a:t>25 </a:t>
            </a:r>
            <a:r>
              <a:rPr lang="ru-RU" sz="1600" b="1" dirty="0" smtClean="0">
                <a:solidFill>
                  <a:srgbClr val="C00000"/>
                </a:solidFill>
                <a:latin typeface="Franklin Gothic Medium" panose="020B0603020102020204" pitchFamily="34" charset="0"/>
              </a:rPr>
              <a:t>человек опрошено</a:t>
            </a:r>
            <a:endParaRPr lang="ru-RU" sz="1600" b="1" dirty="0">
              <a:solidFill>
                <a:srgbClr val="C00000"/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74" y="3435846"/>
            <a:ext cx="1849606" cy="1387205"/>
          </a:xfrm>
          <a:prstGeom prst="rect">
            <a:avLst/>
          </a:prstGeom>
          <a:effectLst>
            <a:softEdge rad="63500"/>
          </a:effectLst>
          <a:scene3d>
            <a:camera prst="orthographicFront">
              <a:rot lat="0" lon="0" rev="16200000"/>
            </a:camera>
            <a:lightRig rig="threePt" dir="t"/>
          </a:scene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956" y="3729515"/>
            <a:ext cx="2280569" cy="131055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5237064" y="30816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Овальная выноска 11"/>
          <p:cNvSpPr/>
          <p:nvPr/>
        </p:nvSpPr>
        <p:spPr>
          <a:xfrm>
            <a:off x="4067944" y="2700185"/>
            <a:ext cx="2160240" cy="1029330"/>
          </a:xfrm>
          <a:prstGeom prst="wedgeEllipseCallou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/>
              <a:t>Инна, 33 года</a:t>
            </a:r>
          </a:p>
          <a:p>
            <a:pPr algn="ctr"/>
            <a:r>
              <a:rPr lang="ru-RU" sz="800" b="1" dirty="0" smtClean="0"/>
              <a:t> «Переехала из другого региона, не знала куда обратиться для постановки на учет. Пришла в сельское поселение, направили в УСЗН»</a:t>
            </a:r>
            <a:endParaRPr lang="ru-RU" sz="800" b="1" dirty="0"/>
          </a:p>
        </p:txBody>
      </p:sp>
      <p:pic>
        <p:nvPicPr>
          <p:cNvPr id="1026" name="Picture 2" descr="C:\Users\KCSON8\Downloads\20231018_1028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83339" y="3639043"/>
            <a:ext cx="1388197" cy="141386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992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КАРТА СИСТЕМЫ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500034" y="1095686"/>
            <a:ext cx="8143932" cy="435495"/>
          </a:xfrm>
          <a:solidFill>
            <a:schemeClr val="bg2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/>
              <a:t>Карта системы</a:t>
            </a:r>
            <a:endParaRPr lang="ru-RU" sz="20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419623"/>
            <a:ext cx="5472608" cy="372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84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507288" cy="85725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КОМПАС  ПЕРСОН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286117" y="1292537"/>
            <a:ext cx="2928957" cy="435495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000" dirty="0" smtClean="0"/>
              <a:t> </a:t>
            </a:r>
            <a:r>
              <a:rPr lang="ru-RU" sz="2000" b="1" dirty="0" smtClean="0"/>
              <a:t>Метапрограммы</a:t>
            </a:r>
            <a:endParaRPr lang="ru-RU" sz="48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3286117" y="1858613"/>
            <a:ext cx="2928958" cy="634348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1100" dirty="0" smtClean="0"/>
              <a:t> </a:t>
            </a:r>
            <a:r>
              <a:rPr lang="ru-RU" sz="1100" b="1" dirty="0" smtClean="0"/>
              <a:t>1. Нуждающиеся в оказании помощи –  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1100" b="1" dirty="0" smtClean="0"/>
              <a:t>  нет необходимости в оказании помощи</a:t>
            </a:r>
            <a:endParaRPr lang="ru-RU" sz="11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3286117" y="2567322"/>
            <a:ext cx="2928957" cy="623358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1100" b="1" dirty="0" smtClean="0"/>
              <a:t>2. Довольные оказанными услугами – не удовлетворенные оказанием услуг</a:t>
            </a:r>
            <a:endParaRPr lang="ru-RU" sz="11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3286117" y="3265040"/>
            <a:ext cx="2928957" cy="695007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1100" b="1" dirty="0" smtClean="0"/>
              <a:t> 3.Состоящие на учете  давно – только  </a:t>
            </a:r>
          </a:p>
          <a:p>
            <a:pPr marL="0" indent="0" algn="ctr">
              <a:spcBef>
                <a:spcPts val="0"/>
              </a:spcBef>
              <a:buFont typeface="Arial" pitchFamily="34" charset="0"/>
              <a:buNone/>
            </a:pPr>
            <a:r>
              <a:rPr lang="ru-RU" sz="1100" b="1" dirty="0" smtClean="0"/>
              <a:t>  получившие группу инвалидности</a:t>
            </a:r>
            <a:endParaRPr lang="ru-RU" sz="1100" b="1" dirty="0"/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3286117" y="4034408"/>
            <a:ext cx="2928957" cy="660366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1000" b="1" dirty="0" smtClean="0"/>
              <a:t>   </a:t>
            </a:r>
            <a:r>
              <a:rPr lang="ru-RU" sz="1100" b="1" dirty="0" smtClean="0"/>
              <a:t>4. Нет возможности стать на учет-  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1100" b="1" dirty="0" smtClean="0"/>
              <a:t>   имеющие возможность стать на учет 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1100" b="1" dirty="0" smtClean="0"/>
              <a:t>   по оказанию помощи</a:t>
            </a:r>
            <a:endParaRPr lang="ru-RU" sz="11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198" y="1612163"/>
            <a:ext cx="3243289" cy="2533675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16200000"/>
            </a:camera>
            <a:lightRig rig="threePt" dir="t"/>
          </a:scene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06999"/>
            <a:ext cx="3277990" cy="2458492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162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59739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КАРТА ПУТИ КЛИЕНТА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26" name="Picture 2" descr="C:\Users\KCSON8\Downloads\20231102_1517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91780" y="-344574"/>
            <a:ext cx="3888432" cy="684076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376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1022</TotalTime>
  <Words>611</Words>
  <Application>Microsoft Office PowerPoint</Application>
  <PresentationFormat>Экран (16:9)</PresentationFormat>
  <Paragraphs>104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Arial</vt:lpstr>
      <vt:lpstr>Caladea</vt:lpstr>
      <vt:lpstr>Calibri</vt:lpstr>
      <vt:lpstr>Cambria Math</vt:lpstr>
      <vt:lpstr>Comic Sans MS</vt:lpstr>
      <vt:lpstr>Franklin Gothic Medium</vt:lpstr>
      <vt:lpstr>Roboto Medium</vt:lpstr>
      <vt:lpstr>Times New Roman</vt:lpstr>
      <vt:lpstr>Wingdings</vt:lpstr>
      <vt:lpstr>Тема Office</vt:lpstr>
      <vt:lpstr>МУНИЦИПАЛЬНЫЙ АКСЕЛЕРАТОР ПРОЕКТОВ ПО СЕРВИС-ДИЗАЙНУ</vt:lpstr>
      <vt:lpstr>СОСТАВ КОМАНДЫ</vt:lpstr>
      <vt:lpstr>ЖИЗНЕННАЯ СИТУАЦИЯ</vt:lpstr>
      <vt:lpstr>ПРОЖИВАНИЕ ОПЫТА</vt:lpstr>
      <vt:lpstr>НАБЛЮДЕНИЕ И СОБСТВЕННЫЙ ОПЫТ</vt:lpstr>
      <vt:lpstr>ГЛУБИННОЕ ИНТЕРВЬЮ</vt:lpstr>
      <vt:lpstr>КАРТА СИСТЕМЫ</vt:lpstr>
      <vt:lpstr>КОМПАС  ПЕРСОН</vt:lpstr>
      <vt:lpstr>КАРТА ПУТИ КЛИЕНТА</vt:lpstr>
      <vt:lpstr>ЭМОЦИИ  КЛИЕНТА</vt:lpstr>
      <vt:lpstr>Презентация PowerPoint</vt:lpstr>
      <vt:lpstr>Презентация PowerPoint</vt:lpstr>
      <vt:lpstr>ПРОЕКТНЫЙ ПЛАН</vt:lpstr>
      <vt:lpstr>МЫ РАБОТАЕМ ДЛЯ ВАС!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АКСЕЛЕРАТОР  ПРОЕКТОВ ПО СЕРВИС-ДИЗАЙНУ</dc:title>
  <dc:creator>Антоннина</dc:creator>
  <cp:lastModifiedBy>Пользователь</cp:lastModifiedBy>
  <cp:revision>46</cp:revision>
  <cp:lastPrinted>2023-06-26T08:55:24Z</cp:lastPrinted>
  <dcterms:created xsi:type="dcterms:W3CDTF">2023-04-01T00:20:50Z</dcterms:created>
  <dcterms:modified xsi:type="dcterms:W3CDTF">2023-12-11T07:38:24Z</dcterms:modified>
</cp:coreProperties>
</file>