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7"/>
  </p:notesMasterIdLst>
  <p:handoutMasterIdLst>
    <p:handoutMasterId r:id="rId18"/>
  </p:handoutMasterIdLst>
  <p:sldIdLst>
    <p:sldId id="256" r:id="rId4"/>
    <p:sldId id="289" r:id="rId5"/>
    <p:sldId id="287" r:id="rId6"/>
    <p:sldId id="317" r:id="rId7"/>
    <p:sldId id="318" r:id="rId8"/>
    <p:sldId id="319" r:id="rId9"/>
    <p:sldId id="324" r:id="rId10"/>
    <p:sldId id="325" r:id="rId11"/>
    <p:sldId id="320" r:id="rId12"/>
    <p:sldId id="321" r:id="rId13"/>
    <p:sldId id="322" r:id="rId14"/>
    <p:sldId id="307" r:id="rId15"/>
    <p:sldId id="311" r:id="rId16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F268DE"/>
    <a:srgbClr val="68A3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85" autoAdjust="0"/>
    <p:restoredTop sz="95501" autoAdjust="0"/>
  </p:normalViewPr>
  <p:slideViewPr>
    <p:cSldViewPr>
      <p:cViewPr varScale="1">
        <p:scale>
          <a:sx n="154" d="100"/>
          <a:sy n="154" d="100"/>
        </p:scale>
        <p:origin x="20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1CA9CD-EEB3-4057-A1D8-76FAA8DA20A8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2D08F0-07BA-4B87-B005-6A1EFFDA07F4}">
      <dgm:prSet phldrT="[Текст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sz="2000" dirty="0" smtClean="0"/>
            <a:t>47</a:t>
          </a:r>
          <a:endParaRPr lang="ru-RU" sz="2000" dirty="0"/>
        </a:p>
      </dgm:t>
    </dgm:pt>
    <dgm:pt modelId="{EC0161B4-8536-4E90-912C-E28A9F8ED1CB}" type="parTrans" cxnId="{58CE3DCA-8616-47A8-A41E-416429ED4300}">
      <dgm:prSet/>
      <dgm:spPr/>
      <dgm:t>
        <a:bodyPr/>
        <a:lstStyle/>
        <a:p>
          <a:endParaRPr lang="ru-RU"/>
        </a:p>
      </dgm:t>
    </dgm:pt>
    <dgm:pt modelId="{F13FDA1F-8B0F-403B-A164-EEB83CF2E45B}" type="sibTrans" cxnId="{58CE3DCA-8616-47A8-A41E-416429ED4300}">
      <dgm:prSet/>
      <dgm:spPr/>
      <dgm:t>
        <a:bodyPr/>
        <a:lstStyle/>
        <a:p>
          <a:endParaRPr lang="ru-RU"/>
        </a:p>
      </dgm:t>
    </dgm:pt>
    <dgm:pt modelId="{43D86D43-C018-4E8C-A841-650B429B95EF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200" dirty="0" smtClean="0"/>
            <a:t>Всего  сельских населенных пунктов</a:t>
          </a:r>
          <a:endParaRPr lang="ru-RU" sz="1200" dirty="0"/>
        </a:p>
      </dgm:t>
    </dgm:pt>
    <dgm:pt modelId="{8FFB4200-5D6B-4C39-8467-DEC3F9E365F4}" type="parTrans" cxnId="{8160B171-6D7B-4922-88DD-6EBE61AD0909}">
      <dgm:prSet/>
      <dgm:spPr/>
      <dgm:t>
        <a:bodyPr/>
        <a:lstStyle/>
        <a:p>
          <a:endParaRPr lang="ru-RU"/>
        </a:p>
      </dgm:t>
    </dgm:pt>
    <dgm:pt modelId="{D9EC0484-FD6E-4F15-AD67-61212F769737}" type="sibTrans" cxnId="{8160B171-6D7B-4922-88DD-6EBE61AD0909}">
      <dgm:prSet/>
      <dgm:spPr/>
      <dgm:t>
        <a:bodyPr/>
        <a:lstStyle/>
        <a:p>
          <a:endParaRPr lang="ru-RU"/>
        </a:p>
      </dgm:t>
    </dgm:pt>
    <dgm:pt modelId="{9E87EBB3-E51B-4832-8568-4D19A4C920F2}">
      <dgm:prSet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1200" dirty="0" smtClean="0"/>
            <a:t>Отсутствует стационарная торговля (магазины)</a:t>
          </a:r>
          <a:endParaRPr lang="ru-RU" sz="1200" dirty="0"/>
        </a:p>
      </dgm:t>
    </dgm:pt>
    <dgm:pt modelId="{E04FD17C-1E2C-4AC7-B2B6-B519BDBFFCBF}" type="parTrans" cxnId="{72F774A0-2551-4020-9B54-03A61E639999}">
      <dgm:prSet/>
      <dgm:spPr/>
      <dgm:t>
        <a:bodyPr/>
        <a:lstStyle/>
        <a:p>
          <a:endParaRPr lang="ru-RU"/>
        </a:p>
      </dgm:t>
    </dgm:pt>
    <dgm:pt modelId="{A51B0504-3673-41DE-B736-67E3007CFEB6}" type="sibTrans" cxnId="{72F774A0-2551-4020-9B54-03A61E639999}">
      <dgm:prSet/>
      <dgm:spPr/>
      <dgm:t>
        <a:bodyPr/>
        <a:lstStyle/>
        <a:p>
          <a:endParaRPr lang="ru-RU"/>
        </a:p>
      </dgm:t>
    </dgm:pt>
    <dgm:pt modelId="{6BFB9B4B-38B4-490B-B404-264D2886CD5D}">
      <dgm:prSet phldrT="[Текст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sz="2000" dirty="0" smtClean="0"/>
            <a:t>80</a:t>
          </a:r>
          <a:endParaRPr lang="ru-RU" sz="2000" dirty="0"/>
        </a:p>
      </dgm:t>
    </dgm:pt>
    <dgm:pt modelId="{BEB53E91-A226-4969-9B97-BEAEC38215CB}" type="sibTrans" cxnId="{3A881623-626A-415C-AD7D-A0E5266ADE19}">
      <dgm:prSet/>
      <dgm:spPr/>
      <dgm:t>
        <a:bodyPr/>
        <a:lstStyle/>
        <a:p>
          <a:endParaRPr lang="ru-RU"/>
        </a:p>
      </dgm:t>
    </dgm:pt>
    <dgm:pt modelId="{1C47AD72-CF41-4EFE-9A43-A15A72EE6318}" type="parTrans" cxnId="{3A881623-626A-415C-AD7D-A0E5266ADE19}">
      <dgm:prSet/>
      <dgm:spPr/>
      <dgm:t>
        <a:bodyPr/>
        <a:lstStyle/>
        <a:p>
          <a:endParaRPr lang="ru-RU"/>
        </a:p>
      </dgm:t>
    </dgm:pt>
    <dgm:pt modelId="{8CFD4C62-19BF-485E-9554-CD12FBD82098}">
      <dgm:prSet/>
      <dgm:spPr/>
      <dgm:t>
        <a:bodyPr/>
        <a:lstStyle/>
        <a:p>
          <a:endParaRPr lang="ru-RU" dirty="0"/>
        </a:p>
      </dgm:t>
    </dgm:pt>
    <dgm:pt modelId="{99FBA025-510B-4D3E-B362-9CF8E04B0B29}" type="parTrans" cxnId="{2715A14F-A7D4-4F50-B577-8BC215BBBD4C}">
      <dgm:prSet/>
      <dgm:spPr/>
      <dgm:t>
        <a:bodyPr/>
        <a:lstStyle/>
        <a:p>
          <a:endParaRPr lang="ru-RU"/>
        </a:p>
      </dgm:t>
    </dgm:pt>
    <dgm:pt modelId="{97E98949-2877-469F-B348-CDFDB1C0F5D9}" type="sibTrans" cxnId="{2715A14F-A7D4-4F50-B577-8BC215BBBD4C}">
      <dgm:prSet/>
      <dgm:spPr/>
      <dgm:t>
        <a:bodyPr/>
        <a:lstStyle/>
        <a:p>
          <a:endParaRPr lang="ru-RU"/>
        </a:p>
      </dgm:t>
    </dgm:pt>
    <dgm:pt modelId="{D6DC6ACD-3E90-4E07-A95B-C7D0B7D2D0A0}" type="pres">
      <dgm:prSet presAssocID="{F61CA9CD-EEB3-4057-A1D8-76FAA8DA20A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6D963F5-4B61-4F75-A8B9-A5C32DCCDE7C}" type="pres">
      <dgm:prSet presAssocID="{6BFB9B4B-38B4-490B-B404-264D2886CD5D}" presName="linNode" presStyleCnt="0"/>
      <dgm:spPr/>
    </dgm:pt>
    <dgm:pt modelId="{A4A4E7C9-FE88-46A4-AB5C-D181702F30B2}" type="pres">
      <dgm:prSet presAssocID="{6BFB9B4B-38B4-490B-B404-264D2886CD5D}" presName="parentShp" presStyleLbl="node1" presStyleIdx="0" presStyleCnt="2" custScaleX="66270" custScaleY="35545" custLinFactNeighborX="-2487" custLinFactNeighborY="-2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EBEBC4-C436-4216-B5E0-079FB5B2F158}" type="pres">
      <dgm:prSet presAssocID="{6BFB9B4B-38B4-490B-B404-264D2886CD5D}" presName="childShp" presStyleLbl="bgAccFollowNode1" presStyleIdx="0" presStyleCnt="2" custScaleX="142267" custScaleY="56619" custLinFactNeighborX="924" custLinFactNeighborY="-6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B2DCBF-169B-472F-8A4A-BB2B38013CE2}" type="pres">
      <dgm:prSet presAssocID="{BEB53E91-A226-4969-9B97-BEAEC38215CB}" presName="spacing" presStyleCnt="0"/>
      <dgm:spPr/>
    </dgm:pt>
    <dgm:pt modelId="{DD5C6C03-B283-4502-A53C-CE5DE43656E6}" type="pres">
      <dgm:prSet presAssocID="{E92D08F0-07BA-4B87-B005-6A1EFFDA07F4}" presName="linNode" presStyleCnt="0"/>
      <dgm:spPr/>
    </dgm:pt>
    <dgm:pt modelId="{3E765A93-6DE5-4C0A-8399-544346C1D27B}" type="pres">
      <dgm:prSet presAssocID="{E92D08F0-07BA-4B87-B005-6A1EFFDA07F4}" presName="parentShp" presStyleLbl="node1" presStyleIdx="1" presStyleCnt="2" custScaleX="73060" custScaleY="34147" custLinFactNeighborX="-26" custLinFactNeighborY="-100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BEF916-D48B-4092-8E99-8BF7E9EA9D35}" type="pres">
      <dgm:prSet presAssocID="{E92D08F0-07BA-4B87-B005-6A1EFFDA07F4}" presName="childShp" presStyleLbl="bgAccFollowNode1" presStyleIdx="1" presStyleCnt="2" custFlipVert="0" custScaleX="144084" custScaleY="73948" custLinFactNeighborX="3435" custLinFactNeighborY="-48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715A14F-A7D4-4F50-B577-8BC215BBBD4C}" srcId="{6BFB9B4B-38B4-490B-B404-264D2886CD5D}" destId="{8CFD4C62-19BF-485E-9554-CD12FBD82098}" srcOrd="1" destOrd="0" parTransId="{99FBA025-510B-4D3E-B362-9CF8E04B0B29}" sibTransId="{97E98949-2877-469F-B348-CDFDB1C0F5D9}"/>
    <dgm:cxn modelId="{72F774A0-2551-4020-9B54-03A61E639999}" srcId="{E92D08F0-07BA-4B87-B005-6A1EFFDA07F4}" destId="{9E87EBB3-E51B-4832-8568-4D19A4C920F2}" srcOrd="0" destOrd="0" parTransId="{E04FD17C-1E2C-4AC7-B2B6-B519BDBFFCBF}" sibTransId="{A51B0504-3673-41DE-B736-67E3007CFEB6}"/>
    <dgm:cxn modelId="{8160B171-6D7B-4922-88DD-6EBE61AD0909}" srcId="{6BFB9B4B-38B4-490B-B404-264D2886CD5D}" destId="{43D86D43-C018-4E8C-A841-650B429B95EF}" srcOrd="0" destOrd="0" parTransId="{8FFB4200-5D6B-4C39-8467-DEC3F9E365F4}" sibTransId="{D9EC0484-FD6E-4F15-AD67-61212F769737}"/>
    <dgm:cxn modelId="{A1F20C39-CED8-47A1-B19B-1E8C8F969D64}" type="presOf" srcId="{6BFB9B4B-38B4-490B-B404-264D2886CD5D}" destId="{A4A4E7C9-FE88-46A4-AB5C-D181702F30B2}" srcOrd="0" destOrd="0" presId="urn:microsoft.com/office/officeart/2005/8/layout/vList6"/>
    <dgm:cxn modelId="{4F3A68F7-53AD-4749-BE75-1458858280AE}" type="presOf" srcId="{F61CA9CD-EEB3-4057-A1D8-76FAA8DA20A8}" destId="{D6DC6ACD-3E90-4E07-A95B-C7D0B7D2D0A0}" srcOrd="0" destOrd="0" presId="urn:microsoft.com/office/officeart/2005/8/layout/vList6"/>
    <dgm:cxn modelId="{3A881623-626A-415C-AD7D-A0E5266ADE19}" srcId="{F61CA9CD-EEB3-4057-A1D8-76FAA8DA20A8}" destId="{6BFB9B4B-38B4-490B-B404-264D2886CD5D}" srcOrd="0" destOrd="0" parTransId="{1C47AD72-CF41-4EFE-9A43-A15A72EE6318}" sibTransId="{BEB53E91-A226-4969-9B97-BEAEC38215CB}"/>
    <dgm:cxn modelId="{58CE3DCA-8616-47A8-A41E-416429ED4300}" srcId="{F61CA9CD-EEB3-4057-A1D8-76FAA8DA20A8}" destId="{E92D08F0-07BA-4B87-B005-6A1EFFDA07F4}" srcOrd="1" destOrd="0" parTransId="{EC0161B4-8536-4E90-912C-E28A9F8ED1CB}" sibTransId="{F13FDA1F-8B0F-403B-A164-EEB83CF2E45B}"/>
    <dgm:cxn modelId="{3EC206EE-4FA7-4DA4-9019-E549798E3E91}" type="presOf" srcId="{9E87EBB3-E51B-4832-8568-4D19A4C920F2}" destId="{DBBEF916-D48B-4092-8E99-8BF7E9EA9D35}" srcOrd="0" destOrd="0" presId="urn:microsoft.com/office/officeart/2005/8/layout/vList6"/>
    <dgm:cxn modelId="{42C623BC-EEED-4410-9A71-331715238B71}" type="presOf" srcId="{8CFD4C62-19BF-485E-9554-CD12FBD82098}" destId="{0BEBEBC4-C436-4216-B5E0-079FB5B2F158}" srcOrd="0" destOrd="1" presId="urn:microsoft.com/office/officeart/2005/8/layout/vList6"/>
    <dgm:cxn modelId="{B4F13F27-26F8-4010-8A03-F62F4C6F5519}" type="presOf" srcId="{E92D08F0-07BA-4B87-B005-6A1EFFDA07F4}" destId="{3E765A93-6DE5-4C0A-8399-544346C1D27B}" srcOrd="0" destOrd="0" presId="urn:microsoft.com/office/officeart/2005/8/layout/vList6"/>
    <dgm:cxn modelId="{65CC1CAE-B923-4443-9765-FBD60D718F13}" type="presOf" srcId="{43D86D43-C018-4E8C-A841-650B429B95EF}" destId="{0BEBEBC4-C436-4216-B5E0-079FB5B2F158}" srcOrd="0" destOrd="0" presId="urn:microsoft.com/office/officeart/2005/8/layout/vList6"/>
    <dgm:cxn modelId="{63F365D4-A31C-4C1F-8476-4F5052C024B4}" type="presParOf" srcId="{D6DC6ACD-3E90-4E07-A95B-C7D0B7D2D0A0}" destId="{F6D963F5-4B61-4F75-A8B9-A5C32DCCDE7C}" srcOrd="0" destOrd="0" presId="urn:microsoft.com/office/officeart/2005/8/layout/vList6"/>
    <dgm:cxn modelId="{057DBE94-84FA-430B-90DC-3E529FB76A23}" type="presParOf" srcId="{F6D963F5-4B61-4F75-A8B9-A5C32DCCDE7C}" destId="{A4A4E7C9-FE88-46A4-AB5C-D181702F30B2}" srcOrd="0" destOrd="0" presId="urn:microsoft.com/office/officeart/2005/8/layout/vList6"/>
    <dgm:cxn modelId="{DB85C1A4-8FE4-432B-95AE-C30EAB195DFC}" type="presParOf" srcId="{F6D963F5-4B61-4F75-A8B9-A5C32DCCDE7C}" destId="{0BEBEBC4-C436-4216-B5E0-079FB5B2F158}" srcOrd="1" destOrd="0" presId="urn:microsoft.com/office/officeart/2005/8/layout/vList6"/>
    <dgm:cxn modelId="{6E0AC286-FD82-436F-9325-A2F464377669}" type="presParOf" srcId="{D6DC6ACD-3E90-4E07-A95B-C7D0B7D2D0A0}" destId="{ADB2DCBF-169B-472F-8A4A-BB2B38013CE2}" srcOrd="1" destOrd="0" presId="urn:microsoft.com/office/officeart/2005/8/layout/vList6"/>
    <dgm:cxn modelId="{D6291670-FDC3-4230-9D0E-165C80CCE435}" type="presParOf" srcId="{D6DC6ACD-3E90-4E07-A95B-C7D0B7D2D0A0}" destId="{DD5C6C03-B283-4502-A53C-CE5DE43656E6}" srcOrd="2" destOrd="0" presId="urn:microsoft.com/office/officeart/2005/8/layout/vList6"/>
    <dgm:cxn modelId="{71F66B7C-9684-4084-8975-07B77E5668AD}" type="presParOf" srcId="{DD5C6C03-B283-4502-A53C-CE5DE43656E6}" destId="{3E765A93-6DE5-4C0A-8399-544346C1D27B}" srcOrd="0" destOrd="0" presId="urn:microsoft.com/office/officeart/2005/8/layout/vList6"/>
    <dgm:cxn modelId="{792A6A38-BE8E-40A4-A7C8-84C3E7BA4C6E}" type="presParOf" srcId="{DD5C6C03-B283-4502-A53C-CE5DE43656E6}" destId="{DBBEF916-D48B-4092-8E99-8BF7E9EA9D3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1CA9CD-EEB3-4057-A1D8-76FAA8DA20A8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2D08F0-07BA-4B87-B005-6A1EFFDA07F4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7</a:t>
          </a:r>
          <a:endParaRPr lang="ru-RU" sz="2000" dirty="0">
            <a:solidFill>
              <a:srgbClr val="002060"/>
            </a:solidFill>
          </a:endParaRPr>
        </a:p>
      </dgm:t>
    </dgm:pt>
    <dgm:pt modelId="{EC0161B4-8536-4E90-912C-E28A9F8ED1CB}" type="parTrans" cxnId="{58CE3DCA-8616-47A8-A41E-416429ED4300}">
      <dgm:prSet/>
      <dgm:spPr/>
      <dgm:t>
        <a:bodyPr/>
        <a:lstStyle/>
        <a:p>
          <a:endParaRPr lang="ru-RU"/>
        </a:p>
      </dgm:t>
    </dgm:pt>
    <dgm:pt modelId="{F13FDA1F-8B0F-403B-A164-EEB83CF2E45B}" type="sibTrans" cxnId="{58CE3DCA-8616-47A8-A41E-416429ED4300}">
      <dgm:prSet/>
      <dgm:spPr/>
      <dgm:t>
        <a:bodyPr/>
        <a:lstStyle/>
        <a:p>
          <a:endParaRPr lang="ru-RU"/>
        </a:p>
      </dgm:t>
    </dgm:pt>
    <dgm:pt modelId="{43D86D43-C018-4E8C-A841-650B429B95EF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000" b="1" dirty="0" smtClean="0">
              <a:solidFill>
                <a:schemeClr val="tx1"/>
              </a:solidFill>
            </a:rPr>
            <a:t>Обслуживаются</a:t>
          </a:r>
          <a:r>
            <a:rPr lang="ru-RU" sz="1000" dirty="0" smtClean="0">
              <a:solidFill>
                <a:schemeClr val="tx1"/>
              </a:solidFill>
            </a:rPr>
            <a:t> автолавками</a:t>
          </a:r>
          <a:endParaRPr lang="ru-RU" sz="1000" dirty="0">
            <a:solidFill>
              <a:schemeClr val="tx1"/>
            </a:solidFill>
          </a:endParaRPr>
        </a:p>
      </dgm:t>
    </dgm:pt>
    <dgm:pt modelId="{8FFB4200-5D6B-4C39-8467-DEC3F9E365F4}" type="parTrans" cxnId="{8160B171-6D7B-4922-88DD-6EBE61AD0909}">
      <dgm:prSet/>
      <dgm:spPr/>
      <dgm:t>
        <a:bodyPr/>
        <a:lstStyle/>
        <a:p>
          <a:endParaRPr lang="ru-RU"/>
        </a:p>
      </dgm:t>
    </dgm:pt>
    <dgm:pt modelId="{D9EC0484-FD6E-4F15-AD67-61212F769737}" type="sibTrans" cxnId="{8160B171-6D7B-4922-88DD-6EBE61AD0909}">
      <dgm:prSet/>
      <dgm:spPr/>
      <dgm:t>
        <a:bodyPr/>
        <a:lstStyle/>
        <a:p>
          <a:endParaRPr lang="ru-RU"/>
        </a:p>
      </dgm:t>
    </dgm:pt>
    <dgm:pt modelId="{9E87EBB3-E51B-4832-8568-4D19A4C920F2}">
      <dgm:prSet custT="1"/>
      <dgm:spPr>
        <a:solidFill>
          <a:srgbClr val="00B050"/>
        </a:solidFill>
      </dgm:spPr>
      <dgm:t>
        <a:bodyPr/>
        <a:lstStyle/>
        <a:p>
          <a:r>
            <a:rPr lang="ru-RU" sz="1000" dirty="0" smtClean="0">
              <a:solidFill>
                <a:schemeClr val="tx1"/>
              </a:solidFill>
            </a:rPr>
            <a:t>Отсутствует  торговое обслуживание автолавками</a:t>
          </a:r>
          <a:endParaRPr lang="ru-RU" sz="1000" dirty="0">
            <a:solidFill>
              <a:schemeClr val="tx1"/>
            </a:solidFill>
          </a:endParaRPr>
        </a:p>
      </dgm:t>
    </dgm:pt>
    <dgm:pt modelId="{E04FD17C-1E2C-4AC7-B2B6-B519BDBFFCBF}" type="parTrans" cxnId="{72F774A0-2551-4020-9B54-03A61E639999}">
      <dgm:prSet/>
      <dgm:spPr/>
      <dgm:t>
        <a:bodyPr/>
        <a:lstStyle/>
        <a:p>
          <a:endParaRPr lang="ru-RU"/>
        </a:p>
      </dgm:t>
    </dgm:pt>
    <dgm:pt modelId="{A51B0504-3673-41DE-B736-67E3007CFEB6}" type="sibTrans" cxnId="{72F774A0-2551-4020-9B54-03A61E639999}">
      <dgm:prSet/>
      <dgm:spPr/>
      <dgm:t>
        <a:bodyPr/>
        <a:lstStyle/>
        <a:p>
          <a:endParaRPr lang="ru-RU"/>
        </a:p>
      </dgm:t>
    </dgm:pt>
    <dgm:pt modelId="{6BFB9B4B-38B4-490B-B404-264D2886CD5D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2000" b="0" dirty="0" smtClean="0">
              <a:solidFill>
                <a:srgbClr val="002060"/>
              </a:solidFill>
            </a:rPr>
            <a:t>12</a:t>
          </a:r>
          <a:endParaRPr lang="ru-RU" sz="2000" b="0" dirty="0">
            <a:solidFill>
              <a:srgbClr val="002060"/>
            </a:solidFill>
          </a:endParaRPr>
        </a:p>
      </dgm:t>
    </dgm:pt>
    <dgm:pt modelId="{BEB53E91-A226-4969-9B97-BEAEC38215CB}" type="sibTrans" cxnId="{3A881623-626A-415C-AD7D-A0E5266ADE19}">
      <dgm:prSet/>
      <dgm:spPr/>
      <dgm:t>
        <a:bodyPr/>
        <a:lstStyle/>
        <a:p>
          <a:endParaRPr lang="ru-RU"/>
        </a:p>
      </dgm:t>
    </dgm:pt>
    <dgm:pt modelId="{1C47AD72-CF41-4EFE-9A43-A15A72EE6318}" type="parTrans" cxnId="{3A881623-626A-415C-AD7D-A0E5266ADE19}">
      <dgm:prSet/>
      <dgm:spPr/>
      <dgm:t>
        <a:bodyPr/>
        <a:lstStyle/>
        <a:p>
          <a:endParaRPr lang="ru-RU"/>
        </a:p>
      </dgm:t>
    </dgm:pt>
    <dgm:pt modelId="{F7AC9672-0709-4483-B799-5A93583D4FA8}" type="pres">
      <dgm:prSet presAssocID="{F61CA9CD-EEB3-4057-A1D8-76FAA8DA20A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5A2C6F-DCFA-40C0-9F4E-6596B4C3D519}" type="pres">
      <dgm:prSet presAssocID="{6BFB9B4B-38B4-490B-B404-264D2886CD5D}" presName="node" presStyleLbl="node1" presStyleIdx="0" presStyleCnt="2" custLinFactX="4265" custLinFactNeighborX="100000" custLinFactNeighborY="138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C5569E-020E-4553-9410-28A51C71498C}" type="pres">
      <dgm:prSet presAssocID="{BEB53E91-A226-4969-9B97-BEAEC38215CB}" presName="sibTrans" presStyleCnt="0"/>
      <dgm:spPr/>
    </dgm:pt>
    <dgm:pt modelId="{A252BD5C-604A-433F-A464-1099AE9D922A}" type="pres">
      <dgm:prSet presAssocID="{E92D08F0-07BA-4B87-B005-6A1EFFDA07F4}" presName="node" presStyleLbl="node1" presStyleIdx="1" presStyleCnt="2" custAng="0" custScaleY="93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1D145E-785C-4E41-B535-E3D416E5C469}" type="presOf" srcId="{F61CA9CD-EEB3-4057-A1D8-76FAA8DA20A8}" destId="{F7AC9672-0709-4483-B799-5A93583D4FA8}" srcOrd="0" destOrd="0" presId="urn:microsoft.com/office/officeart/2005/8/layout/hList6"/>
    <dgm:cxn modelId="{72F774A0-2551-4020-9B54-03A61E639999}" srcId="{E92D08F0-07BA-4B87-B005-6A1EFFDA07F4}" destId="{9E87EBB3-E51B-4832-8568-4D19A4C920F2}" srcOrd="0" destOrd="0" parTransId="{E04FD17C-1E2C-4AC7-B2B6-B519BDBFFCBF}" sibTransId="{A51B0504-3673-41DE-B736-67E3007CFEB6}"/>
    <dgm:cxn modelId="{8160B171-6D7B-4922-88DD-6EBE61AD0909}" srcId="{6BFB9B4B-38B4-490B-B404-264D2886CD5D}" destId="{43D86D43-C018-4E8C-A841-650B429B95EF}" srcOrd="0" destOrd="0" parTransId="{8FFB4200-5D6B-4C39-8467-DEC3F9E365F4}" sibTransId="{D9EC0484-FD6E-4F15-AD67-61212F769737}"/>
    <dgm:cxn modelId="{8E22568A-2C4F-46C5-9F40-231BE4629C80}" type="presOf" srcId="{43D86D43-C018-4E8C-A841-650B429B95EF}" destId="{755A2C6F-DCFA-40C0-9F4E-6596B4C3D519}" srcOrd="0" destOrd="1" presId="urn:microsoft.com/office/officeart/2005/8/layout/hList6"/>
    <dgm:cxn modelId="{FB045EE9-DD9E-41F6-B308-C4B447DF5403}" type="presOf" srcId="{9E87EBB3-E51B-4832-8568-4D19A4C920F2}" destId="{A252BD5C-604A-433F-A464-1099AE9D922A}" srcOrd="0" destOrd="1" presId="urn:microsoft.com/office/officeart/2005/8/layout/hList6"/>
    <dgm:cxn modelId="{3A881623-626A-415C-AD7D-A0E5266ADE19}" srcId="{F61CA9CD-EEB3-4057-A1D8-76FAA8DA20A8}" destId="{6BFB9B4B-38B4-490B-B404-264D2886CD5D}" srcOrd="0" destOrd="0" parTransId="{1C47AD72-CF41-4EFE-9A43-A15A72EE6318}" sibTransId="{BEB53E91-A226-4969-9B97-BEAEC38215CB}"/>
    <dgm:cxn modelId="{378DD22A-9876-4D87-8B2C-950215F03C31}" type="presOf" srcId="{6BFB9B4B-38B4-490B-B404-264D2886CD5D}" destId="{755A2C6F-DCFA-40C0-9F4E-6596B4C3D519}" srcOrd="0" destOrd="0" presId="urn:microsoft.com/office/officeart/2005/8/layout/hList6"/>
    <dgm:cxn modelId="{58CE3DCA-8616-47A8-A41E-416429ED4300}" srcId="{F61CA9CD-EEB3-4057-A1D8-76FAA8DA20A8}" destId="{E92D08F0-07BA-4B87-B005-6A1EFFDA07F4}" srcOrd="1" destOrd="0" parTransId="{EC0161B4-8536-4E90-912C-E28A9F8ED1CB}" sibTransId="{F13FDA1F-8B0F-403B-A164-EEB83CF2E45B}"/>
    <dgm:cxn modelId="{418D8665-DBEB-4EE5-AC8C-9E3E47D5654B}" type="presOf" srcId="{E92D08F0-07BA-4B87-B005-6A1EFFDA07F4}" destId="{A252BD5C-604A-433F-A464-1099AE9D922A}" srcOrd="0" destOrd="0" presId="urn:microsoft.com/office/officeart/2005/8/layout/hList6"/>
    <dgm:cxn modelId="{F3D0B165-B9E7-45B7-8A56-4CAE69834B20}" type="presParOf" srcId="{F7AC9672-0709-4483-B799-5A93583D4FA8}" destId="{755A2C6F-DCFA-40C0-9F4E-6596B4C3D519}" srcOrd="0" destOrd="0" presId="urn:microsoft.com/office/officeart/2005/8/layout/hList6"/>
    <dgm:cxn modelId="{5088E2AE-38DC-4DD6-99FE-F8D26CE67788}" type="presParOf" srcId="{F7AC9672-0709-4483-B799-5A93583D4FA8}" destId="{13C5569E-020E-4553-9410-28A51C71498C}" srcOrd="1" destOrd="0" presId="urn:microsoft.com/office/officeart/2005/8/layout/hList6"/>
    <dgm:cxn modelId="{8EF42F15-53B5-4491-A8F4-4C6ABB3A8BD4}" type="presParOf" srcId="{F7AC9672-0709-4483-B799-5A93583D4FA8}" destId="{A252BD5C-604A-433F-A464-1099AE9D922A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61CA9CD-EEB3-4057-A1D8-76FAA8DA20A8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D86D43-C018-4E8C-A841-650B429B95EF}">
      <dgm:prSet phldrT="[Текст]" custT="1"/>
      <dgm:spPr>
        <a:solidFill>
          <a:srgbClr val="F57DD6"/>
        </a:solidFill>
      </dgm:spPr>
      <dgm:t>
        <a:bodyPr/>
        <a:lstStyle/>
        <a:p>
          <a:r>
            <a:rPr lang="ru-RU" sz="1200" dirty="0" smtClean="0"/>
            <a:t> малочисленность жителей   в населенных пунктах</a:t>
          </a:r>
          <a:endParaRPr lang="ru-RU" sz="1200" dirty="0"/>
        </a:p>
      </dgm:t>
    </dgm:pt>
    <dgm:pt modelId="{8FFB4200-5D6B-4C39-8467-DEC3F9E365F4}" type="parTrans" cxnId="{8160B171-6D7B-4922-88DD-6EBE61AD0909}">
      <dgm:prSet/>
      <dgm:spPr/>
      <dgm:t>
        <a:bodyPr/>
        <a:lstStyle/>
        <a:p>
          <a:endParaRPr lang="ru-RU"/>
        </a:p>
      </dgm:t>
    </dgm:pt>
    <dgm:pt modelId="{D9EC0484-FD6E-4F15-AD67-61212F769737}" type="sibTrans" cxnId="{8160B171-6D7B-4922-88DD-6EBE61AD0909}">
      <dgm:prSet/>
      <dgm:spPr/>
      <dgm:t>
        <a:bodyPr/>
        <a:lstStyle/>
        <a:p>
          <a:endParaRPr lang="ru-RU"/>
        </a:p>
      </dgm:t>
    </dgm:pt>
    <dgm:pt modelId="{6BFB9B4B-38B4-490B-B404-264D2886CD5D}">
      <dgm:prSet phldrT="[Текст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sz="2000" dirty="0" smtClean="0"/>
            <a:t>23</a:t>
          </a:r>
          <a:endParaRPr lang="ru-RU" sz="2000" dirty="0"/>
        </a:p>
      </dgm:t>
    </dgm:pt>
    <dgm:pt modelId="{BEB53E91-A226-4969-9B97-BEAEC38215CB}" type="sibTrans" cxnId="{3A881623-626A-415C-AD7D-A0E5266ADE19}">
      <dgm:prSet/>
      <dgm:spPr/>
      <dgm:t>
        <a:bodyPr/>
        <a:lstStyle/>
        <a:p>
          <a:endParaRPr lang="ru-RU"/>
        </a:p>
      </dgm:t>
    </dgm:pt>
    <dgm:pt modelId="{1C47AD72-CF41-4EFE-9A43-A15A72EE6318}" type="parTrans" cxnId="{3A881623-626A-415C-AD7D-A0E5266ADE19}">
      <dgm:prSet/>
      <dgm:spPr/>
      <dgm:t>
        <a:bodyPr/>
        <a:lstStyle/>
        <a:p>
          <a:endParaRPr lang="ru-RU"/>
        </a:p>
      </dgm:t>
    </dgm:pt>
    <dgm:pt modelId="{D6DC6ACD-3E90-4E07-A95B-C7D0B7D2D0A0}" type="pres">
      <dgm:prSet presAssocID="{F61CA9CD-EEB3-4057-A1D8-76FAA8DA20A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6D963F5-4B61-4F75-A8B9-A5C32DCCDE7C}" type="pres">
      <dgm:prSet presAssocID="{6BFB9B4B-38B4-490B-B404-264D2886CD5D}" presName="linNode" presStyleCnt="0"/>
      <dgm:spPr/>
    </dgm:pt>
    <dgm:pt modelId="{A4A4E7C9-FE88-46A4-AB5C-D181702F30B2}" type="pres">
      <dgm:prSet presAssocID="{6BFB9B4B-38B4-490B-B404-264D2886CD5D}" presName="parentShp" presStyleLbl="node1" presStyleIdx="0" presStyleCnt="1" custScaleX="66270" custScaleY="47257" custLinFactNeighborX="-2487" custLinFactNeighborY="-2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EBEBC4-C436-4216-B5E0-079FB5B2F158}" type="pres">
      <dgm:prSet presAssocID="{6BFB9B4B-38B4-490B-B404-264D2886CD5D}" presName="childShp" presStyleLbl="bgAccFollowNode1" presStyleIdx="0" presStyleCnt="1" custScaleX="134060" custScaleY="100098" custLinFactNeighborX="924" custLinFactNeighborY="-6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60B171-6D7B-4922-88DD-6EBE61AD0909}" srcId="{6BFB9B4B-38B4-490B-B404-264D2886CD5D}" destId="{43D86D43-C018-4E8C-A841-650B429B95EF}" srcOrd="0" destOrd="0" parTransId="{8FFB4200-5D6B-4C39-8467-DEC3F9E365F4}" sibTransId="{D9EC0484-FD6E-4F15-AD67-61212F769737}"/>
    <dgm:cxn modelId="{422932DD-4CFF-4D3F-91B9-986CDBAC2FB4}" type="presOf" srcId="{43D86D43-C018-4E8C-A841-650B429B95EF}" destId="{0BEBEBC4-C436-4216-B5E0-079FB5B2F158}" srcOrd="0" destOrd="0" presId="urn:microsoft.com/office/officeart/2005/8/layout/vList6"/>
    <dgm:cxn modelId="{E06CE506-9845-445A-AE9F-D5A260CA871C}" type="presOf" srcId="{6BFB9B4B-38B4-490B-B404-264D2886CD5D}" destId="{A4A4E7C9-FE88-46A4-AB5C-D181702F30B2}" srcOrd="0" destOrd="0" presId="urn:microsoft.com/office/officeart/2005/8/layout/vList6"/>
    <dgm:cxn modelId="{3A881623-626A-415C-AD7D-A0E5266ADE19}" srcId="{F61CA9CD-EEB3-4057-A1D8-76FAA8DA20A8}" destId="{6BFB9B4B-38B4-490B-B404-264D2886CD5D}" srcOrd="0" destOrd="0" parTransId="{1C47AD72-CF41-4EFE-9A43-A15A72EE6318}" sibTransId="{BEB53E91-A226-4969-9B97-BEAEC38215CB}"/>
    <dgm:cxn modelId="{E70FC3BD-B63B-4F2E-BF65-CD923C39493A}" type="presOf" srcId="{F61CA9CD-EEB3-4057-A1D8-76FAA8DA20A8}" destId="{D6DC6ACD-3E90-4E07-A95B-C7D0B7D2D0A0}" srcOrd="0" destOrd="0" presId="urn:microsoft.com/office/officeart/2005/8/layout/vList6"/>
    <dgm:cxn modelId="{4C9F2607-08B9-4C8C-BC5F-0C4875944747}" type="presParOf" srcId="{D6DC6ACD-3E90-4E07-A95B-C7D0B7D2D0A0}" destId="{F6D963F5-4B61-4F75-A8B9-A5C32DCCDE7C}" srcOrd="0" destOrd="0" presId="urn:microsoft.com/office/officeart/2005/8/layout/vList6"/>
    <dgm:cxn modelId="{B962E1CF-B0DC-48B7-82DD-8C6736B74885}" type="presParOf" srcId="{F6D963F5-4B61-4F75-A8B9-A5C32DCCDE7C}" destId="{A4A4E7C9-FE88-46A4-AB5C-D181702F30B2}" srcOrd="0" destOrd="0" presId="urn:microsoft.com/office/officeart/2005/8/layout/vList6"/>
    <dgm:cxn modelId="{BC4AA404-119A-4672-9DD4-2A2399C6437A}" type="presParOf" srcId="{F6D963F5-4B61-4F75-A8B9-A5C32DCCDE7C}" destId="{0BEBEBC4-C436-4216-B5E0-079FB5B2F15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61CA9CD-EEB3-4057-A1D8-76FAA8DA20A8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D86D43-C018-4E8C-A841-650B429B95EF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1200" dirty="0" smtClean="0"/>
            <a:t> отсутствие жителей  в населенных пунктах</a:t>
          </a:r>
          <a:endParaRPr lang="ru-RU" sz="1200" dirty="0"/>
        </a:p>
      </dgm:t>
    </dgm:pt>
    <dgm:pt modelId="{8FFB4200-5D6B-4C39-8467-DEC3F9E365F4}" type="parTrans" cxnId="{8160B171-6D7B-4922-88DD-6EBE61AD0909}">
      <dgm:prSet/>
      <dgm:spPr/>
      <dgm:t>
        <a:bodyPr/>
        <a:lstStyle/>
        <a:p>
          <a:endParaRPr lang="ru-RU"/>
        </a:p>
      </dgm:t>
    </dgm:pt>
    <dgm:pt modelId="{D9EC0484-FD6E-4F15-AD67-61212F769737}" type="sibTrans" cxnId="{8160B171-6D7B-4922-88DD-6EBE61AD0909}">
      <dgm:prSet/>
      <dgm:spPr/>
      <dgm:t>
        <a:bodyPr/>
        <a:lstStyle/>
        <a:p>
          <a:endParaRPr lang="ru-RU"/>
        </a:p>
      </dgm:t>
    </dgm:pt>
    <dgm:pt modelId="{6BFB9B4B-38B4-490B-B404-264D2886CD5D}">
      <dgm:prSet phldrT="[Текст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sz="2000" dirty="0" smtClean="0"/>
            <a:t>5</a:t>
          </a:r>
          <a:endParaRPr lang="ru-RU" sz="2000" dirty="0"/>
        </a:p>
      </dgm:t>
    </dgm:pt>
    <dgm:pt modelId="{BEB53E91-A226-4969-9B97-BEAEC38215CB}" type="sibTrans" cxnId="{3A881623-626A-415C-AD7D-A0E5266ADE19}">
      <dgm:prSet/>
      <dgm:spPr/>
      <dgm:t>
        <a:bodyPr/>
        <a:lstStyle/>
        <a:p>
          <a:endParaRPr lang="ru-RU"/>
        </a:p>
      </dgm:t>
    </dgm:pt>
    <dgm:pt modelId="{1C47AD72-CF41-4EFE-9A43-A15A72EE6318}" type="parTrans" cxnId="{3A881623-626A-415C-AD7D-A0E5266ADE19}">
      <dgm:prSet/>
      <dgm:spPr/>
      <dgm:t>
        <a:bodyPr/>
        <a:lstStyle/>
        <a:p>
          <a:endParaRPr lang="ru-RU"/>
        </a:p>
      </dgm:t>
    </dgm:pt>
    <dgm:pt modelId="{D6DC6ACD-3E90-4E07-A95B-C7D0B7D2D0A0}" type="pres">
      <dgm:prSet presAssocID="{F61CA9CD-EEB3-4057-A1D8-76FAA8DA20A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6D963F5-4B61-4F75-A8B9-A5C32DCCDE7C}" type="pres">
      <dgm:prSet presAssocID="{6BFB9B4B-38B4-490B-B404-264D2886CD5D}" presName="linNode" presStyleCnt="0"/>
      <dgm:spPr/>
    </dgm:pt>
    <dgm:pt modelId="{A4A4E7C9-FE88-46A4-AB5C-D181702F30B2}" type="pres">
      <dgm:prSet presAssocID="{6BFB9B4B-38B4-490B-B404-264D2886CD5D}" presName="parentShp" presStyleLbl="node1" presStyleIdx="0" presStyleCnt="1" custScaleX="66270" custScaleY="47257" custLinFactNeighborX="-2487" custLinFactNeighborY="-2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EBEBC4-C436-4216-B5E0-079FB5B2F158}" type="pres">
      <dgm:prSet presAssocID="{6BFB9B4B-38B4-490B-B404-264D2886CD5D}" presName="childShp" presStyleLbl="bgAccFollowNode1" presStyleIdx="0" presStyleCnt="1" custScaleX="134060" custScaleY="100098" custLinFactNeighborX="924" custLinFactNeighborY="-6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FE402C-A6A9-4B44-B571-9B2E6948D909}" type="presOf" srcId="{6BFB9B4B-38B4-490B-B404-264D2886CD5D}" destId="{A4A4E7C9-FE88-46A4-AB5C-D181702F30B2}" srcOrd="0" destOrd="0" presId="urn:microsoft.com/office/officeart/2005/8/layout/vList6"/>
    <dgm:cxn modelId="{8160B171-6D7B-4922-88DD-6EBE61AD0909}" srcId="{6BFB9B4B-38B4-490B-B404-264D2886CD5D}" destId="{43D86D43-C018-4E8C-A841-650B429B95EF}" srcOrd="0" destOrd="0" parTransId="{8FFB4200-5D6B-4C39-8467-DEC3F9E365F4}" sibTransId="{D9EC0484-FD6E-4F15-AD67-61212F769737}"/>
    <dgm:cxn modelId="{35813138-3D42-4967-A892-78DB4DF6DDBD}" type="presOf" srcId="{F61CA9CD-EEB3-4057-A1D8-76FAA8DA20A8}" destId="{D6DC6ACD-3E90-4E07-A95B-C7D0B7D2D0A0}" srcOrd="0" destOrd="0" presId="urn:microsoft.com/office/officeart/2005/8/layout/vList6"/>
    <dgm:cxn modelId="{7C595A62-0A74-4D0C-974C-3D39F40BF00C}" type="presOf" srcId="{43D86D43-C018-4E8C-A841-650B429B95EF}" destId="{0BEBEBC4-C436-4216-B5E0-079FB5B2F158}" srcOrd="0" destOrd="0" presId="urn:microsoft.com/office/officeart/2005/8/layout/vList6"/>
    <dgm:cxn modelId="{3A881623-626A-415C-AD7D-A0E5266ADE19}" srcId="{F61CA9CD-EEB3-4057-A1D8-76FAA8DA20A8}" destId="{6BFB9B4B-38B4-490B-B404-264D2886CD5D}" srcOrd="0" destOrd="0" parTransId="{1C47AD72-CF41-4EFE-9A43-A15A72EE6318}" sibTransId="{BEB53E91-A226-4969-9B97-BEAEC38215CB}"/>
    <dgm:cxn modelId="{49BF46C8-9BD8-41A8-B509-69D27F84B851}" type="presParOf" srcId="{D6DC6ACD-3E90-4E07-A95B-C7D0B7D2D0A0}" destId="{F6D963F5-4B61-4F75-A8B9-A5C32DCCDE7C}" srcOrd="0" destOrd="0" presId="urn:microsoft.com/office/officeart/2005/8/layout/vList6"/>
    <dgm:cxn modelId="{65FAE577-E84D-4C8D-A452-98A16EB34E85}" type="presParOf" srcId="{F6D963F5-4B61-4F75-A8B9-A5C32DCCDE7C}" destId="{A4A4E7C9-FE88-46A4-AB5C-D181702F30B2}" srcOrd="0" destOrd="0" presId="urn:microsoft.com/office/officeart/2005/8/layout/vList6"/>
    <dgm:cxn modelId="{538F8D35-B63D-4EDD-8C2A-6C9432737382}" type="presParOf" srcId="{F6D963F5-4B61-4F75-A8B9-A5C32DCCDE7C}" destId="{0BEBEBC4-C436-4216-B5E0-079FB5B2F15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94A3CA-D6F8-488E-BDD3-0DC1616BEA31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9E37AB-AC79-41B6-9A9C-42C606692A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021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D6DAF-A093-425E-BF19-D3FB78C996A6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2ECF8-6407-411E-A0B5-ABFE7D37E0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76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90874-AD83-4A6D-9B0F-077CE681F4AF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472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90874-AD83-4A6D-9B0F-077CE681F4A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528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723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992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0066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844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97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1706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9316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872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018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3567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0756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9991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846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054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7069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7604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1701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52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3410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8475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656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996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754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165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12.png"/><Relationship Id="rId18" Type="http://schemas.openxmlformats.org/officeDocument/2006/relationships/diagramData" Target="../diagrams/data3.xml"/><Relationship Id="rId26" Type="http://schemas.openxmlformats.org/officeDocument/2006/relationships/diagramColors" Target="../diagrams/colors4.xml"/><Relationship Id="rId3" Type="http://schemas.openxmlformats.org/officeDocument/2006/relationships/diagramLayout" Target="../diagrams/layout1.xml"/><Relationship Id="rId21" Type="http://schemas.openxmlformats.org/officeDocument/2006/relationships/diagramColors" Target="../diagrams/colors3.xml"/><Relationship Id="rId7" Type="http://schemas.openxmlformats.org/officeDocument/2006/relationships/diagramData" Target="../diagrams/data2.xml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diagramQuickStyle" Target="../diagrams/quickStyle4.xml"/><Relationship Id="rId2" Type="http://schemas.openxmlformats.org/officeDocument/2006/relationships/diagramData" Target="../diagrams/data1.xml"/><Relationship Id="rId16" Type="http://schemas.openxmlformats.org/officeDocument/2006/relationships/image" Target="../media/image15.png"/><Relationship Id="rId20" Type="http://schemas.openxmlformats.org/officeDocument/2006/relationships/diagramQuickStyle" Target="../diagrams/quickStyle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Layout" Target="../diagrams/layout4.xml"/><Relationship Id="rId5" Type="http://schemas.openxmlformats.org/officeDocument/2006/relationships/diagramColors" Target="../diagrams/colors1.xml"/><Relationship Id="rId15" Type="http://schemas.openxmlformats.org/officeDocument/2006/relationships/image" Target="../media/image14.png"/><Relationship Id="rId23" Type="http://schemas.openxmlformats.org/officeDocument/2006/relationships/diagramData" Target="../diagrams/data4.xml"/><Relationship Id="rId10" Type="http://schemas.openxmlformats.org/officeDocument/2006/relationships/diagramColors" Target="../diagrams/colors2.xml"/><Relationship Id="rId19" Type="http://schemas.openxmlformats.org/officeDocument/2006/relationships/diagramLayout" Target="../diagrams/layout3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image" Target="../media/image13.jpeg"/><Relationship Id="rId22" Type="http://schemas.microsoft.com/office/2007/relationships/diagramDrawing" Target="../diagrams/drawing3.xml"/><Relationship Id="rId27" Type="http://schemas.microsoft.com/office/2007/relationships/diagramDrawing" Target="../diagrams/drawin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363838"/>
            <a:ext cx="2520280" cy="1687818"/>
          </a:xfrm>
          <a:prstGeom prst="rect">
            <a:avLst/>
          </a:prstGeom>
        </p:spPr>
      </p:pic>
      <p:pic>
        <p:nvPicPr>
          <p:cNvPr id="6" name="Рисунок 5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779662"/>
            <a:ext cx="2520280" cy="16801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19872" y="1995686"/>
            <a:ext cx="5400600" cy="50405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АКСЕЛЕРАТОР </a:t>
            </a:r>
            <a:br>
              <a:rPr lang="ru-RU" sz="24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ПРОЕКТОВ ПО СЕРВИС-ДИЗАЙНУ</a:t>
            </a:r>
            <a:endParaRPr lang="ru-RU" sz="2400" b="1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55368" y="4429138"/>
            <a:ext cx="568863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  <a:cs typeface="+mj-cs"/>
              </a:rPr>
              <a:t>2023 год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4" cstate="print"/>
          <a:srcRect r="4548" b="8886"/>
          <a:stretch>
            <a:fillRect/>
          </a:stretch>
        </p:blipFill>
        <p:spPr>
          <a:xfrm>
            <a:off x="251519" y="267494"/>
            <a:ext cx="2602575" cy="165618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0" y="3000378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Волоконовский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8"/>
            <a:ext cx="8715436" cy="642942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ЭМОЦИИ  КЛИЕНТА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12275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 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" y="857238"/>
            <a:ext cx="8229600" cy="35719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b="1" dirty="0" smtClean="0">
                <a:latin typeface="Franklin Gothic Medium" panose="020B0603020102020204" pitchFamily="34" charset="0"/>
              </a:rPr>
              <a:t> </a:t>
            </a:r>
            <a:r>
              <a:rPr lang="ru-RU" sz="2000" b="1" dirty="0" smtClean="0">
                <a:latin typeface="Calibri" pitchFamily="34" charset="0"/>
              </a:rPr>
              <a:t>«Сбор </a:t>
            </a:r>
            <a:r>
              <a:rPr lang="ru-RU" sz="2000" b="1" dirty="0">
                <a:latin typeface="Calibri" pitchFamily="34" charset="0"/>
              </a:rPr>
              <a:t>эмоций» в </a:t>
            </a:r>
            <a:r>
              <a:rPr lang="ru-RU" sz="2000" b="1" dirty="0" smtClean="0">
                <a:latin typeface="Calibri" pitchFamily="34" charset="0"/>
              </a:rPr>
              <a:t> </a:t>
            </a:r>
            <a:r>
              <a:rPr lang="ru-RU" sz="1900" b="1" dirty="0" smtClean="0">
                <a:latin typeface="Calibri" pitchFamily="34" charset="0"/>
              </a:rPr>
              <a:t>отдаленных</a:t>
            </a:r>
            <a:r>
              <a:rPr lang="ru-RU" sz="2000" b="1" dirty="0" smtClean="0">
                <a:latin typeface="Calibri" pitchFamily="34" charset="0"/>
              </a:rPr>
              <a:t>  сельских населенных пунктах </a:t>
            </a:r>
            <a:endParaRPr lang="ru-RU" sz="2000" b="1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1285866"/>
            <a:ext cx="4214842" cy="30777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Franklin Gothic Medium" panose="020B0603020102020204" pitchFamily="34" charset="0"/>
              </a:rPr>
              <a:t>Определение эмоций по 8 шагам</a:t>
            </a:r>
            <a:endParaRPr lang="ru-RU" sz="1400" b="1" dirty="0">
              <a:latin typeface="Franklin Gothic Medium" panose="020B0603020102020204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4283" y="1714494"/>
            <a:ext cx="2040646" cy="3214710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11" name="Рисунок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50092" y="1714494"/>
            <a:ext cx="2079032" cy="3214711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" r="21237"/>
          <a:stretch/>
        </p:blipFill>
        <p:spPr>
          <a:xfrm>
            <a:off x="4643438" y="1428742"/>
            <a:ext cx="4286280" cy="350046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9" name="Улыбающееся лицо 8"/>
          <p:cNvSpPr/>
          <p:nvPr/>
        </p:nvSpPr>
        <p:spPr>
          <a:xfrm>
            <a:off x="8072462" y="1857370"/>
            <a:ext cx="785818" cy="35719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справка 11">
            <a:hlinkClick r:id="" action="ppaction://noaction" highlightClick="1"/>
          </p:cNvPr>
          <p:cNvSpPr/>
          <p:nvPr/>
        </p:nvSpPr>
        <p:spPr>
          <a:xfrm>
            <a:off x="1928794" y="4572014"/>
            <a:ext cx="714380" cy="32803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лыбающееся лицо 12"/>
          <p:cNvSpPr/>
          <p:nvPr/>
        </p:nvSpPr>
        <p:spPr>
          <a:xfrm>
            <a:off x="5000628" y="1785932"/>
            <a:ext cx="785818" cy="35719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08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 bwMode="auto">
          <a:xfrm>
            <a:off x="142844" y="785800"/>
            <a:ext cx="8858312" cy="574935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600" b="1" dirty="0" smtClean="0">
                <a:latin typeface="Calibri" pitchFamily="34" charset="0"/>
              </a:rPr>
              <a:t>Доставка продовольственных и промышленных товаров в сельские населенные пункты </a:t>
            </a:r>
            <a:r>
              <a:rPr lang="ru-RU" sz="1600" b="1" dirty="0" err="1" smtClean="0">
                <a:latin typeface="Calibri" pitchFamily="34" charset="0"/>
              </a:rPr>
              <a:t>Волоконовского</a:t>
            </a:r>
            <a:r>
              <a:rPr lang="ru-RU" sz="1600" b="1" dirty="0" smtClean="0">
                <a:latin typeface="Calibri" pitchFamily="34" charset="0"/>
              </a:rPr>
              <a:t> района</a:t>
            </a:r>
            <a:endParaRPr lang="ru-RU" sz="1600" b="1" dirty="0">
              <a:latin typeface="Calibri" pitchFamily="34" charset="0"/>
              <a:ea typeface="Cambria Math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/>
        </p:nvSpPr>
        <p:spPr bwMode="auto">
          <a:xfrm>
            <a:off x="142844" y="142858"/>
            <a:ext cx="8858312" cy="57150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vert="horz" wrap="square" lIns="91440" tIns="45720" rIns="91440" bIns="45720" numCol="1" spcCol="0" rtlCol="0" fromWordArt="0" anchor="ctr" anchorCtr="0" forceAA="0" compatLnSpc="0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800" dirty="0" smtClean="0">
                <a:solidFill>
                  <a:schemeClr val="bg1"/>
                </a:solidFill>
                <a:latin typeface="Cambria Math"/>
                <a:ea typeface="Cambria Math"/>
              </a:rPr>
              <a:t>ПРОТОТИП</a:t>
            </a:r>
            <a:endParaRPr lang="ru-RU" sz="2800" dirty="0">
              <a:solidFill>
                <a:schemeClr val="bg1"/>
              </a:solidFill>
              <a:latin typeface="Cambria Math"/>
              <a:ea typeface="Cambria Math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-1" r="3225" b="5984"/>
          <a:stretch/>
        </p:blipFill>
        <p:spPr>
          <a:xfrm>
            <a:off x="4429124" y="1571618"/>
            <a:ext cx="4572033" cy="3452123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-1" r="3225" b="5984"/>
          <a:stretch/>
        </p:blipFill>
        <p:spPr>
          <a:xfrm>
            <a:off x="142844" y="1428742"/>
            <a:ext cx="8857173" cy="3594999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03576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05979"/>
            <a:ext cx="8715436" cy="579821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ПРОЕКТНЫЙ ПЛАН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Стрелка вправо 20"/>
          <p:cNvSpPr/>
          <p:nvPr/>
        </p:nvSpPr>
        <p:spPr bwMode="auto">
          <a:xfrm>
            <a:off x="696341" y="4861705"/>
            <a:ext cx="7990459" cy="236594"/>
          </a:xfrm>
          <a:prstGeom prst="rightArrow">
            <a:avLst>
              <a:gd name="adj1" fmla="val 20000"/>
              <a:gd name="adj2" fmla="val 84000"/>
            </a:avLst>
          </a:prstGeom>
          <a:solidFill>
            <a:schemeClr val="bg1">
              <a:lumMod val="50000"/>
            </a:scheme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sp>
      <p:cxnSp>
        <p:nvCxnSpPr>
          <p:cNvPr id="23" name="Прямая соединительная линия 22"/>
          <p:cNvCxnSpPr>
            <a:cxnSpLocks/>
          </p:cNvCxnSpPr>
          <p:nvPr/>
        </p:nvCxnSpPr>
        <p:spPr bwMode="auto">
          <a:xfrm flipV="1">
            <a:off x="755576" y="2007542"/>
            <a:ext cx="7931224" cy="2544750"/>
          </a:xfrm>
          <a:prstGeom prst="line">
            <a:avLst/>
          </a:prstGeom>
          <a:noFill/>
          <a:ln w="28575" cap="flat" cmpd="sng" algn="ctr">
            <a:solidFill>
              <a:srgbClr val="ED7D31"/>
            </a:solidFill>
            <a:prstDash val="solid"/>
            <a:miter lim="800000"/>
            <a:tailEnd type="arrow" len="med"/>
          </a:ln>
          <a:effectLst/>
        </p:spPr>
      </p:cxnSp>
      <p:cxnSp>
        <p:nvCxnSpPr>
          <p:cNvPr id="24" name="Прямая соединительная линия 23"/>
          <p:cNvCxnSpPr>
            <a:cxnSpLocks/>
          </p:cNvCxnSpPr>
          <p:nvPr/>
        </p:nvCxnSpPr>
        <p:spPr bwMode="auto">
          <a:xfrm>
            <a:off x="2694006" y="4378485"/>
            <a:ext cx="2395" cy="564466"/>
          </a:xfrm>
          <a:prstGeom prst="line">
            <a:avLst/>
          </a:prstGeom>
          <a:noFill/>
          <a:ln w="19049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26" name="Прямая соединительная линия 25"/>
          <p:cNvCxnSpPr>
            <a:cxnSpLocks/>
          </p:cNvCxnSpPr>
          <p:nvPr/>
        </p:nvCxnSpPr>
        <p:spPr bwMode="auto">
          <a:xfrm>
            <a:off x="4802236" y="3867894"/>
            <a:ext cx="4" cy="1081795"/>
          </a:xfrm>
          <a:prstGeom prst="line">
            <a:avLst/>
          </a:prstGeom>
          <a:noFill/>
          <a:ln w="19049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cxnSp>
      <p:cxnSp>
        <p:nvCxnSpPr>
          <p:cNvPr id="27" name="Прямая соединительная линия 26"/>
          <p:cNvCxnSpPr>
            <a:cxnSpLocks/>
          </p:cNvCxnSpPr>
          <p:nvPr/>
        </p:nvCxnSpPr>
        <p:spPr bwMode="auto">
          <a:xfrm flipH="1">
            <a:off x="6779417" y="3219822"/>
            <a:ext cx="22879" cy="1723129"/>
          </a:xfrm>
          <a:prstGeom prst="line">
            <a:avLst/>
          </a:prstGeom>
          <a:noFill/>
          <a:ln w="19049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</p:cxnSp>
      <p:sp>
        <p:nvSpPr>
          <p:cNvPr id="32" name="TextBox 1"/>
          <p:cNvSpPr txBox="1"/>
          <p:nvPr/>
        </p:nvSpPr>
        <p:spPr bwMode="auto">
          <a:xfrm>
            <a:off x="827584" y="4589825"/>
            <a:ext cx="18085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</a:rPr>
              <a:t>ноябрь-декабрь 2024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39" name="TextBox 1"/>
          <p:cNvSpPr txBox="1"/>
          <p:nvPr/>
        </p:nvSpPr>
        <p:spPr bwMode="auto">
          <a:xfrm>
            <a:off x="2714004" y="4584706"/>
            <a:ext cx="15824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январь -март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</a:rPr>
              <a:t>2024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40" name="TextBox 1"/>
          <p:cNvSpPr txBox="1"/>
          <p:nvPr/>
        </p:nvSpPr>
        <p:spPr bwMode="auto">
          <a:xfrm>
            <a:off x="4873951" y="4587974"/>
            <a:ext cx="1462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апрель-май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</a:rPr>
              <a:t>2024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41" name="TextBox 1"/>
          <p:cNvSpPr txBox="1"/>
          <p:nvPr/>
        </p:nvSpPr>
        <p:spPr bwMode="auto">
          <a:xfrm>
            <a:off x="6782550" y="4584882"/>
            <a:ext cx="14510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oboto Medium"/>
                <a:ea typeface="Roboto Medium"/>
                <a:cs typeface="Roboto Medium"/>
              </a:rPr>
              <a:t>июнь-июль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</a:rPr>
              <a:t>2024</a:t>
            </a: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Arial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4282" y="857238"/>
            <a:ext cx="8715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ranklin Gothic Medium" panose="020B0603020102020204" pitchFamily="34" charset="0"/>
              </a:rPr>
              <a:t>ЦЕЛЬ ПРОЕКТА: </a:t>
            </a:r>
            <a:r>
              <a:rPr lang="ru-RU" sz="1400" b="1" dirty="0" smtClean="0">
                <a:latin typeface="Franklin Gothic Medium" panose="020B0603020102020204" pitchFamily="34" charset="0"/>
              </a:rPr>
              <a:t>К июлю 2024 года обеспечить  не менее 480 жителей  7 отдалённых населённых пунктов </a:t>
            </a:r>
            <a:r>
              <a:rPr lang="ru-RU" sz="1400" b="1" dirty="0" err="1" smtClean="0">
                <a:latin typeface="Franklin Gothic Medium" panose="020B0603020102020204" pitchFamily="34" charset="0"/>
              </a:rPr>
              <a:t>Волоконовского</a:t>
            </a:r>
            <a:r>
              <a:rPr lang="ru-RU" sz="1400" b="1" dirty="0" smtClean="0">
                <a:latin typeface="Franklin Gothic Medium" panose="020B0603020102020204" pitchFamily="34" charset="0"/>
              </a:rPr>
              <a:t> района продовольственными и промышленными товарами</a:t>
            </a:r>
            <a:endParaRPr lang="ru-RU" sz="1400" b="1" dirty="0">
              <a:latin typeface="Franklin Gothic Medium" panose="020B06030201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7000892" y="1357304"/>
            <a:ext cx="1902627" cy="673902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800" b="1" kern="0" dirty="0" smtClean="0">
                <a:solidFill>
                  <a:prstClr val="black"/>
                </a:solidFill>
                <a:latin typeface="Franklin Gothic Medium" panose="020B0603020102020204" pitchFamily="34" charset="0"/>
                <a:cs typeface="Arial"/>
              </a:rPr>
              <a:t>1.Проведены ярмарки на территории сельских поселений.</a:t>
            </a:r>
          </a:p>
          <a:p>
            <a:pPr algn="ctr">
              <a:defRPr/>
            </a:pPr>
            <a:r>
              <a:rPr lang="ru-RU" sz="800" b="1" kern="0" dirty="0" smtClean="0">
                <a:solidFill>
                  <a:prstClr val="black"/>
                </a:solidFill>
                <a:latin typeface="Franklin Gothic Medium" panose="020B0603020102020204" pitchFamily="34" charset="0"/>
                <a:cs typeface="Arial"/>
              </a:rPr>
              <a:t>2. Доставка товаров автолавкой.</a:t>
            </a:r>
          </a:p>
          <a:p>
            <a:pPr algn="ctr">
              <a:defRPr/>
            </a:pPr>
            <a:r>
              <a:rPr lang="ru-RU" sz="800" b="1" kern="0" dirty="0" smtClean="0">
                <a:solidFill>
                  <a:prstClr val="black"/>
                </a:solidFill>
                <a:latin typeface="Franklin Gothic Medium" panose="020B0603020102020204" pitchFamily="34" charset="0"/>
                <a:cs typeface="Arial"/>
              </a:rPr>
              <a:t>3.Информационное сопровождение.</a:t>
            </a:r>
          </a:p>
          <a:p>
            <a:pPr algn="ctr">
              <a:defRPr/>
            </a:pPr>
            <a:r>
              <a:rPr lang="ru-RU" sz="800" b="1" kern="0" dirty="0" smtClean="0">
                <a:solidFill>
                  <a:prstClr val="black"/>
                </a:solidFill>
                <a:latin typeface="Franklin Gothic Medium" panose="020B0603020102020204" pitchFamily="34" charset="0"/>
                <a:cs typeface="Arial"/>
              </a:rPr>
              <a:t> </a:t>
            </a:r>
            <a:endParaRPr lang="ru-RU" sz="800" b="1" kern="0" dirty="0">
              <a:solidFill>
                <a:prstClr val="black"/>
              </a:solidFill>
              <a:latin typeface="Franklin Gothic Medium" panose="020B0603020102020204" pitchFamily="34" charset="0"/>
              <a:cs typeface="Arial"/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428596" y="3000378"/>
            <a:ext cx="1760429" cy="906530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800" b="1" kern="0" dirty="0" smtClean="0">
                <a:solidFill>
                  <a:prstClr val="black"/>
                </a:solidFill>
                <a:latin typeface="Franklin Gothic Medium" panose="020B0603020102020204" pitchFamily="34" charset="0"/>
                <a:cs typeface="Arial"/>
              </a:rPr>
              <a:t>1</a:t>
            </a:r>
            <a:r>
              <a:rPr lang="ru-RU" sz="800" b="1" kern="0" dirty="0">
                <a:solidFill>
                  <a:prstClr val="black"/>
                </a:solidFill>
                <a:latin typeface="Franklin Gothic Medium" panose="020B0603020102020204" pitchFamily="34" charset="0"/>
                <a:cs typeface="Arial"/>
              </a:rPr>
              <a:t>. </a:t>
            </a:r>
            <a:r>
              <a:rPr lang="ru-RU" sz="800" b="1" kern="0" dirty="0" smtClean="0">
                <a:solidFill>
                  <a:prstClr val="black"/>
                </a:solidFill>
                <a:latin typeface="Franklin Gothic Medium" panose="020B0603020102020204" pitchFamily="34" charset="0"/>
                <a:cs typeface="Arial"/>
              </a:rPr>
              <a:t>Сбор информации и проведение анализа.</a:t>
            </a:r>
          </a:p>
          <a:p>
            <a:pPr lvl="0"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cs typeface="Arial"/>
              </a:rPr>
              <a:t>2. </a:t>
            </a:r>
            <a:r>
              <a:rPr lang="ru-RU" sz="800" b="1" kern="0" dirty="0" smtClean="0">
                <a:solidFill>
                  <a:prstClr val="black"/>
                </a:solidFill>
                <a:latin typeface="Franklin Gothic Medium" panose="020B0603020102020204" pitchFamily="34" charset="0"/>
                <a:cs typeface="Arial"/>
              </a:rPr>
              <a:t>Проведение совещания с предпринимателями.</a:t>
            </a:r>
            <a:endParaRPr kumimoji="0" lang="ru-RU" sz="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anose="020B0603020102020204" pitchFamily="34" charset="0"/>
              <a:cs typeface="Arial"/>
            </a:endParaRPr>
          </a:p>
          <a:p>
            <a:pPr lvl="0">
              <a:defRPr/>
            </a:pPr>
            <a:r>
              <a:rPr kumimoji="0" lang="ru-RU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cs typeface="Arial"/>
              </a:rPr>
              <a:t>4. Проведение</a:t>
            </a:r>
            <a:r>
              <a:rPr kumimoji="0" lang="ru-RU" sz="8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cs typeface="Arial"/>
              </a:rPr>
              <a:t> организационных работ. по </a:t>
            </a:r>
            <a:r>
              <a:rPr lang="ru-RU" sz="800" b="1" kern="0" dirty="0" smtClean="0">
                <a:solidFill>
                  <a:prstClr val="black"/>
                </a:solidFill>
                <a:latin typeface="Franklin Gothic Medium" panose="020B0603020102020204" pitchFamily="34" charset="0"/>
                <a:cs typeface="Arial"/>
              </a:rPr>
              <a:t>приобретению и работе автолавки.</a:t>
            </a:r>
            <a:endParaRPr kumimoji="0" sz="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Medium" panose="020B0603020102020204" pitchFamily="34" charset="0"/>
              <a:cs typeface="Arial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2857488" y="2500312"/>
            <a:ext cx="1902627" cy="557589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800" b="1" kern="0" dirty="0" smtClean="0">
                <a:solidFill>
                  <a:prstClr val="black"/>
                </a:solidFill>
                <a:latin typeface="Franklin Gothic Medium" panose="020B0603020102020204" pitchFamily="34" charset="0"/>
                <a:cs typeface="Arial"/>
              </a:rPr>
              <a:t>1 Доставка товаров автолавкой.</a:t>
            </a:r>
          </a:p>
          <a:p>
            <a:pPr algn="ctr">
              <a:defRPr/>
            </a:pPr>
            <a:r>
              <a:rPr lang="ru-RU" sz="800" b="1" kern="0" dirty="0" smtClean="0">
                <a:solidFill>
                  <a:prstClr val="black"/>
                </a:solidFill>
                <a:latin typeface="Franklin Gothic Medium" panose="020B0603020102020204" pitchFamily="34" charset="0"/>
                <a:cs typeface="Arial"/>
              </a:rPr>
              <a:t>2. Проведены ярмарки на территории сельских поселений.</a:t>
            </a:r>
          </a:p>
          <a:p>
            <a:pPr algn="ctr">
              <a:defRPr/>
            </a:pPr>
            <a:r>
              <a:rPr lang="ru-RU" sz="800" b="1" kern="0" dirty="0" smtClean="0">
                <a:solidFill>
                  <a:prstClr val="black"/>
                </a:solidFill>
                <a:latin typeface="Franklin Gothic Medium" panose="020B0603020102020204" pitchFamily="34" charset="0"/>
                <a:cs typeface="Arial"/>
              </a:rPr>
              <a:t> </a:t>
            </a:r>
            <a:endParaRPr lang="ru-RU" sz="800" b="1" kern="0" dirty="0">
              <a:solidFill>
                <a:prstClr val="black"/>
              </a:solidFill>
              <a:latin typeface="Franklin Gothic Medium" panose="020B0603020102020204" pitchFamily="34" charset="0"/>
              <a:cs typeface="Arial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4786314" y="1857370"/>
            <a:ext cx="1902627" cy="557589"/>
          </a:xfrm>
          <a:prstGeom prst="rect">
            <a:avLst/>
          </a:prstGeom>
          <a:noFill/>
          <a:ln>
            <a:solidFill>
              <a:srgbClr val="4472C4">
                <a:shade val="50000"/>
              </a:srgbClr>
            </a:solidFill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800" b="1" kern="0" dirty="0" smtClean="0">
                <a:solidFill>
                  <a:prstClr val="black"/>
                </a:solidFill>
                <a:latin typeface="Franklin Gothic Medium" panose="020B0603020102020204" pitchFamily="34" charset="0"/>
                <a:cs typeface="Arial"/>
              </a:rPr>
              <a:t>1 Доставка товаров автолавкой.</a:t>
            </a:r>
          </a:p>
          <a:p>
            <a:pPr algn="ctr">
              <a:defRPr/>
            </a:pPr>
            <a:r>
              <a:rPr lang="ru-RU" sz="800" b="1" kern="0" dirty="0" smtClean="0">
                <a:solidFill>
                  <a:prstClr val="black"/>
                </a:solidFill>
                <a:latin typeface="Franklin Gothic Medium" panose="020B0603020102020204" pitchFamily="34" charset="0"/>
                <a:cs typeface="Arial"/>
              </a:rPr>
              <a:t>2. Проведены ярмарки на территории сельских поселений.</a:t>
            </a:r>
          </a:p>
          <a:p>
            <a:pPr algn="ctr">
              <a:defRPr/>
            </a:pPr>
            <a:r>
              <a:rPr lang="ru-RU" sz="800" b="1" kern="0" dirty="0" smtClean="0">
                <a:solidFill>
                  <a:prstClr val="black"/>
                </a:solidFill>
                <a:latin typeface="Franklin Gothic Medium" panose="020B0603020102020204" pitchFamily="34" charset="0"/>
                <a:cs typeface="Arial"/>
              </a:rPr>
              <a:t> </a:t>
            </a:r>
            <a:endParaRPr lang="ru-RU" sz="800" b="1" kern="0" dirty="0">
              <a:solidFill>
                <a:prstClr val="black"/>
              </a:solidFill>
              <a:latin typeface="Franklin Gothic Medium" panose="020B0603020102020204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391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9"/>
            <a:ext cx="8786874" cy="500066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СПАСИБО ЗА ВНИМАНИЕ! 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611560" y="2283718"/>
            <a:ext cx="8229600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 </a:t>
            </a:r>
          </a:p>
          <a:p>
            <a:pPr algn="just"/>
            <a:endParaRPr lang="ru-RU" sz="2000" dirty="0" smtClean="0"/>
          </a:p>
          <a:p>
            <a:pPr marL="0" indent="0" algn="just">
              <a:buNone/>
            </a:pPr>
            <a:endParaRPr lang="ru-RU" sz="2000" dirty="0"/>
          </a:p>
        </p:txBody>
      </p:sp>
      <p:pic>
        <p:nvPicPr>
          <p:cNvPr id="9" name="Рисунок 8" descr="D:\Рабочий стол\pasos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00114"/>
            <a:ext cx="878687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1868" y="928676"/>
            <a:ext cx="3071834" cy="200026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" name="Рисунок 10" descr="D:\Рабочий стол\1666267511_1-mykaleidoscope-ru-p-otkritka-super-vkontakte-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714626"/>
            <a:ext cx="192882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D:\Рабочий стол\1666267511_1-mykaleidoscope-ru-p-otkritka-super-vkontakte-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3429006"/>
            <a:ext cx="192882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4377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29" y="2785244"/>
            <a:ext cx="1147851" cy="1562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Прямоугольник 38"/>
          <p:cNvSpPr/>
          <p:nvPr/>
        </p:nvSpPr>
        <p:spPr>
          <a:xfrm>
            <a:off x="0" y="1739103"/>
            <a:ext cx="1176579" cy="1013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Наставник</a:t>
            </a:r>
            <a:endParaRPr lang="ru-RU" sz="1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570"/>
            <a:ext cx="9148794" cy="85725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СОСТАВ КОМАНДЫ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87583"/>
            <a:ext cx="9144000" cy="651519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Отдел муниципальных закупок и развития предпринимательства администрации </a:t>
            </a:r>
            <a:r>
              <a:rPr lang="ru-RU" sz="2000" dirty="0" err="1" smtClean="0">
                <a:latin typeface="Cambria Math" pitchFamily="18" charset="0"/>
                <a:ea typeface="Cambria Math" pitchFamily="18" charset="0"/>
              </a:rPr>
              <a:t>Волоконовского</a:t>
            </a:r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 района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365679"/>
            <a:ext cx="1176579" cy="646331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prstClr val="black"/>
                </a:solidFill>
              </a:rPr>
              <a:t>Оксана </a:t>
            </a:r>
          </a:p>
          <a:p>
            <a:r>
              <a:rPr lang="ru-RU" sz="1200" dirty="0">
                <a:solidFill>
                  <a:prstClr val="black"/>
                </a:solidFill>
              </a:rPr>
              <a:t>Васильевна</a:t>
            </a:r>
          </a:p>
          <a:p>
            <a:r>
              <a:rPr lang="ru-RU" sz="1200" dirty="0" err="1">
                <a:solidFill>
                  <a:prstClr val="black"/>
                </a:solidFill>
              </a:rPr>
              <a:t>Дедович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54308" y="4376966"/>
            <a:ext cx="1271600" cy="65318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 err="1" smtClean="0">
                <a:solidFill>
                  <a:prstClr val="black"/>
                </a:solidFill>
              </a:rPr>
              <a:t>Чебордак</a:t>
            </a:r>
            <a:r>
              <a:rPr lang="ru-RU" sz="1200" dirty="0" smtClean="0">
                <a:solidFill>
                  <a:prstClr val="black"/>
                </a:solidFill>
              </a:rPr>
              <a:t> Светлана Петровна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8216" y="4378487"/>
            <a:ext cx="1269719" cy="646331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 err="1">
                <a:solidFill>
                  <a:prstClr val="black"/>
                </a:solidFill>
              </a:rPr>
              <a:t>Решетняк</a:t>
            </a:r>
            <a:r>
              <a:rPr lang="ru-RU" sz="1200" dirty="0">
                <a:solidFill>
                  <a:prstClr val="black"/>
                </a:solidFill>
              </a:rPr>
              <a:t> </a:t>
            </a:r>
          </a:p>
          <a:p>
            <a:r>
              <a:rPr lang="ru-RU" sz="1200" dirty="0">
                <a:solidFill>
                  <a:prstClr val="black"/>
                </a:solidFill>
              </a:rPr>
              <a:t>Оксана </a:t>
            </a:r>
            <a:r>
              <a:rPr lang="ru-RU" sz="1200" dirty="0" smtClean="0">
                <a:solidFill>
                  <a:prstClr val="black"/>
                </a:solidFill>
              </a:rPr>
              <a:t>Валерьевна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52371" y="4386635"/>
            <a:ext cx="1259981" cy="646331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</a:rPr>
              <a:t>Сорокина </a:t>
            </a:r>
          </a:p>
          <a:p>
            <a:r>
              <a:rPr lang="ru-RU" sz="1200" dirty="0" smtClean="0">
                <a:solidFill>
                  <a:prstClr val="black"/>
                </a:solidFill>
              </a:rPr>
              <a:t>Юлия </a:t>
            </a:r>
          </a:p>
          <a:p>
            <a:r>
              <a:rPr lang="ru-RU" sz="1200" dirty="0" err="1" smtClean="0">
                <a:solidFill>
                  <a:prstClr val="black"/>
                </a:solidFill>
              </a:rPr>
              <a:t>Николаена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50961" y="4386635"/>
            <a:ext cx="1286062" cy="646331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</a:rPr>
              <a:t>Заболоцкая </a:t>
            </a:r>
          </a:p>
          <a:p>
            <a:r>
              <a:rPr lang="ru-RU" sz="1200" dirty="0" smtClean="0">
                <a:solidFill>
                  <a:prstClr val="black"/>
                </a:solidFill>
              </a:rPr>
              <a:t>Елена</a:t>
            </a:r>
          </a:p>
          <a:p>
            <a:r>
              <a:rPr lang="ru-RU" sz="1200" dirty="0" smtClean="0">
                <a:solidFill>
                  <a:prstClr val="black"/>
                </a:solidFill>
              </a:rPr>
              <a:t>Александровна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85397" y="4386635"/>
            <a:ext cx="1352311" cy="646331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 err="1" smtClean="0">
                <a:solidFill>
                  <a:prstClr val="black"/>
                </a:solidFill>
              </a:rPr>
              <a:t>Ступакова</a:t>
            </a:r>
            <a:r>
              <a:rPr lang="ru-RU" sz="1200" dirty="0" smtClean="0">
                <a:solidFill>
                  <a:prstClr val="black"/>
                </a:solidFill>
              </a:rPr>
              <a:t> </a:t>
            </a:r>
            <a:r>
              <a:rPr lang="ru-RU" sz="1200" dirty="0" err="1" smtClean="0">
                <a:solidFill>
                  <a:prstClr val="black"/>
                </a:solidFill>
              </a:rPr>
              <a:t>Екотерина</a:t>
            </a:r>
            <a:r>
              <a:rPr lang="ru-RU" sz="1200" dirty="0" smtClean="0">
                <a:solidFill>
                  <a:prstClr val="black"/>
                </a:solidFill>
              </a:rPr>
              <a:t> Сергеевна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3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562043" y="1754601"/>
            <a:ext cx="1263865" cy="1013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Начальник отдела </a:t>
            </a:r>
            <a:r>
              <a: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муниципальных закупок и развития </a:t>
            </a:r>
            <a:r>
              <a:rPr lang="ru-RU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предпринимательства администрации </a:t>
            </a:r>
            <a:r>
              <a:rPr lang="ru-RU" sz="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Волоконовского</a:t>
            </a:r>
            <a:r>
              <a: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района, </a:t>
            </a:r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endParaRPr lang="ru-RU" sz="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843120" y="1739100"/>
            <a:ext cx="1329873" cy="101384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Заместитель главы администрации района по стратегическому </a:t>
            </a:r>
            <a:r>
              <a:rPr lang="ru-RU" sz="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развитию  </a:t>
            </a:r>
            <a:endParaRPr lang="ru-RU" sz="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172994" y="1739101"/>
            <a:ext cx="1209809" cy="10169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Главный специалист отдела муниципальных закупок и развития предпринимательства администрации </a:t>
            </a:r>
            <a:r>
              <a:rPr lang="ru-RU" sz="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Волоконовского</a:t>
            </a:r>
            <a:r>
              <a: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района, член рабочей группы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750665" y="1739102"/>
            <a:ext cx="1395467" cy="10030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Заместитель начальника отдела </a:t>
            </a:r>
            <a:r>
              <a: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муниципальных закупок и развития предпринимательства администрации </a:t>
            </a:r>
            <a:r>
              <a:rPr lang="ru-RU" sz="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Волоконовского</a:t>
            </a:r>
            <a:r>
              <a: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района, член рабочей группы</a:t>
            </a:r>
          </a:p>
        </p:txBody>
      </p:sp>
      <p:sp>
        <p:nvSpPr>
          <p:cNvPr id="5" name="AutoShape 2" descr="D:\%D0%A0%D0%B0%D0%B1%D0%BE%D1%87%D0%B8%D0%B9 %D1%81%D1%82%D0%BE%D0%BB\videoPreview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6" name="Рисунок 25" descr="Решетняк Оксана Валерьевна.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110" y="2779812"/>
            <a:ext cx="1258261" cy="15739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Рисунок 27" descr="D:\Рабочий стол\мои фот\света тел\Camera\16_чебордак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044" y="2791620"/>
            <a:ext cx="1306465" cy="15621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Рисунок 3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775633" y="2791620"/>
            <a:ext cx="1345530" cy="1532064"/>
          </a:xfrm>
          <a:prstGeom prst="rect">
            <a:avLst/>
          </a:prstGeom>
        </p:spPr>
      </p:pic>
      <p:pic>
        <p:nvPicPr>
          <p:cNvPr id="32" name="Рисунок 31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00"/>
          <a:stretch/>
        </p:blipFill>
        <p:spPr bwMode="auto">
          <a:xfrm>
            <a:off x="5144865" y="2818088"/>
            <a:ext cx="1279077" cy="15153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62553" y="2818087"/>
            <a:ext cx="1274470" cy="1529328"/>
          </a:xfrm>
          <a:prstGeom prst="rect">
            <a:avLst/>
          </a:prstGeom>
        </p:spPr>
      </p:pic>
      <p:pic>
        <p:nvPicPr>
          <p:cNvPr id="25" name="Рисунок 24" descr="на паспорт">
            <a:extLst>
              <a:ext uri="{FF2B5EF4-FFF2-40B4-BE49-F238E27FC236}">
                <a16:creationId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:xdr="http://schemas.openxmlformats.org/drawingml/2006/spreadsheetDrawing" xmlns:a16="http://schemas.microsoft.com/office/drawing/2014/main" xmlns="" xmlns:lc="http://schemas.openxmlformats.org/drawingml/2006/lockedCanvas" id="{00000000-0008-0000-0000-00001B000000}"/>
              </a:ext>
            </a:extLst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97735" y="2768445"/>
            <a:ext cx="1314528" cy="1570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Прямоугольник 28"/>
          <p:cNvSpPr/>
          <p:nvPr/>
        </p:nvSpPr>
        <p:spPr>
          <a:xfrm>
            <a:off x="1193791" y="1766312"/>
            <a:ext cx="1318472" cy="97492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Главный специалист отдела муниципальных закупок и развития предпринимательства администрации </a:t>
            </a:r>
            <a:r>
              <a:rPr lang="ru-RU" sz="85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Волоконовского</a:t>
            </a:r>
            <a:r>
              <a:rPr lang="ru-RU" sz="85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района, член рабочей группы</a:t>
            </a:r>
            <a:endParaRPr lang="ru-RU" sz="85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419852" y="1739102"/>
            <a:ext cx="1317172" cy="10461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Главный специалист отдела муниципальных закупок и развития предпринимательства администрации </a:t>
            </a:r>
            <a:r>
              <a:rPr lang="ru-RU" sz="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Волоконовского</a:t>
            </a:r>
            <a:r>
              <a:rPr lang="ru-RU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района, член рабочей группы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215189" y="4365679"/>
            <a:ext cx="1313908" cy="646331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</a:rPr>
              <a:t>Лысенко</a:t>
            </a:r>
          </a:p>
          <a:p>
            <a:r>
              <a:rPr lang="ru-RU" sz="1200" dirty="0" smtClean="0">
                <a:solidFill>
                  <a:prstClr val="black"/>
                </a:solidFill>
              </a:rPr>
              <a:t> Галина    </a:t>
            </a:r>
          </a:p>
          <a:p>
            <a:r>
              <a:rPr lang="ru-RU" sz="1200" dirty="0" smtClean="0">
                <a:solidFill>
                  <a:prstClr val="black"/>
                </a:solidFill>
              </a:rPr>
              <a:t> Васильевна</a:t>
            </a:r>
            <a:endParaRPr lang="ru-RU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83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958" y="121493"/>
            <a:ext cx="8640683" cy="851021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ЖИЗНЕННАЯ СИТУАЦИЯ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676" y="1045023"/>
            <a:ext cx="8640960" cy="654864"/>
          </a:xfrm>
          <a:solidFill>
            <a:schemeClr val="bg2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400" dirty="0" smtClean="0"/>
              <a:t> </a:t>
            </a:r>
            <a:r>
              <a:rPr lang="ru-RU" sz="1600" b="1" dirty="0" smtClean="0"/>
              <a:t>Доставка продовольственных и промышленных товаров в сельские населенные пункты  </a:t>
            </a:r>
          </a:p>
          <a:p>
            <a:pPr marL="0" indent="0" algn="ctr">
              <a:buNone/>
            </a:pPr>
            <a:r>
              <a:rPr lang="ru-RU" sz="1600" b="1" dirty="0" err="1" smtClean="0"/>
              <a:t>Волоконовского</a:t>
            </a:r>
            <a:r>
              <a:rPr lang="ru-RU" sz="1600" b="1" dirty="0" smtClean="0"/>
              <a:t> района</a:t>
            </a:r>
            <a:endParaRPr lang="ru-RU" sz="16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181674" y="1784692"/>
            <a:ext cx="2537992" cy="787058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000" dirty="0" smtClean="0">
                <a:solidFill>
                  <a:prstClr val="black"/>
                </a:solidFill>
              </a:rPr>
              <a:t> </a:t>
            </a:r>
            <a:r>
              <a:rPr lang="ru-RU" sz="4800" b="1" dirty="0" smtClean="0">
                <a:solidFill>
                  <a:prstClr val="black"/>
                </a:solidFill>
              </a:rPr>
              <a:t> Отсутствие возможности  приобретения  продовольственных и промышленных товаров   в 7  отдаленных сельских населенных пунктах района  </a:t>
            </a:r>
            <a:endParaRPr lang="ru-RU" sz="4800" b="1" dirty="0">
              <a:solidFill>
                <a:prstClr val="black"/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23" name="Схема 22"/>
          <p:cNvGraphicFramePr/>
          <p:nvPr>
            <p:extLst/>
          </p:nvPr>
        </p:nvGraphicFramePr>
        <p:xfrm>
          <a:off x="4909227" y="1854740"/>
          <a:ext cx="3832992" cy="789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7" name="Схема 26"/>
          <p:cNvGraphicFramePr/>
          <p:nvPr>
            <p:extLst/>
          </p:nvPr>
        </p:nvGraphicFramePr>
        <p:xfrm>
          <a:off x="6464034" y="3507854"/>
          <a:ext cx="2572462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6" name="Рисунок 2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707904" y="1808493"/>
            <a:ext cx="1293358" cy="1722501"/>
          </a:xfrm>
          <a:prstGeom prst="rect">
            <a:avLst/>
          </a:prstGeom>
        </p:spPr>
      </p:pic>
      <p:pic>
        <p:nvPicPr>
          <p:cNvPr id="28" name="Рисунок 27"/>
          <p:cNvPicPr/>
          <p:nvPr/>
        </p:nvPicPr>
        <p:blipFill rotWithShape="1">
          <a:blip r:embed="rId13" cstate="print"/>
          <a:srcRect l="8491" t="14939" r="9071" b="9176"/>
          <a:stretch/>
        </p:blipFill>
        <p:spPr bwMode="auto">
          <a:xfrm>
            <a:off x="434348" y="2598001"/>
            <a:ext cx="2088232" cy="9329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9" name="Рисунок 28" descr="https://sun9-4.userapi.com/impg/r_C9tOQSpg66XPrmFRRHjWrB37whucPkgqb3TA/WztKfG6_XcA.jpg?size=1350x1080&amp;quality=96&amp;sign=d9c0d9428c80ef44eafb350a824adf49&amp;type=album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6" y="3633229"/>
            <a:ext cx="2095483" cy="146441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AutoShape 2" descr="https://mail.yandex.ru/message_part/-5233364491822025081_121.jpg?_uid=18171161&amp;name=-5233364491822025081_121.jpg&amp;hid=1.2&amp;ids=184084634768894518&amp;no_disposition=y&amp;exif_rotate=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83365" y="3615922"/>
            <a:ext cx="2097969" cy="1481718"/>
          </a:xfrm>
          <a:prstGeom prst="rect">
            <a:avLst/>
          </a:prstGeom>
        </p:spPr>
      </p:pic>
      <p:pic>
        <p:nvPicPr>
          <p:cNvPr id="31" name="Рисунок 30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086" y="3615922"/>
            <a:ext cx="2080960" cy="1464412"/>
          </a:xfrm>
          <a:prstGeom prst="rect">
            <a:avLst/>
          </a:prstGeom>
          <a:noFill/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50355" y="1796654"/>
            <a:ext cx="1101565" cy="1834258"/>
          </a:xfrm>
          <a:prstGeom prst="rect">
            <a:avLst/>
          </a:prstGeom>
        </p:spPr>
      </p:pic>
      <p:graphicFrame>
        <p:nvGraphicFramePr>
          <p:cNvPr id="16" name="Схема 15"/>
          <p:cNvGraphicFramePr/>
          <p:nvPr>
            <p:extLst/>
          </p:nvPr>
        </p:nvGraphicFramePr>
        <p:xfrm>
          <a:off x="4932039" y="2643758"/>
          <a:ext cx="3907161" cy="4885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7" name="Схема 16"/>
          <p:cNvGraphicFramePr/>
          <p:nvPr>
            <p:extLst/>
          </p:nvPr>
        </p:nvGraphicFramePr>
        <p:xfrm>
          <a:off x="4932040" y="3111560"/>
          <a:ext cx="3699637" cy="442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</p:spTree>
    <p:extLst>
      <p:ext uri="{BB962C8B-B14F-4D97-AF65-F5344CB8AC3E}">
        <p14:creationId xmlns:p14="http://schemas.microsoft.com/office/powerpoint/2010/main" val="412142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6" descr="data:image/png;base64,iVBORw0KGgoAAAANSUhEUgAAA2AAAABaCAYAAADemzXyAAAAAXNSR0IArs4c6QAAGfdJREFUeF7t3XvwVdP/x/HllmuJRAmVkBShXEpUklsukUsuKdciZDD40x/GmJFLYZR741JulZBREkJGuSVSUilyiRIpcuk3r2X2+e7P+Zxz9jrnrL326TfPNfOd7+izL+c81tqf2a/PWvu9N7n55ps3GBoCCCCAAAIIIIAAAggggECqAhs2bDhyEwJYqsYcHAEEEEAAAQQQQAABBBCwAgQwBgI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UKnAgQceaE499dRKd6+33/PPP2/mzp1b8HilzrVhwwazfv168+eff5pVq1aZH374wXz55Zdm0aJF5t9//63o8zVr1sy0adPGtG7d2jRu3Nhss802ZssttzR//PGH+f33383KlSvNV199Zc/zyy+/OJ1j1113NRdeeKHZfPPNjT7zk08+aY+R1K655hqz/fbb283uuOMOs2bNmpK7NGrUyFx22WVm2223tdtNnjzZzJo1K7fPfvvtZ84880z73zNnzjRTpkxJ+gj1fr7DDjuYyy+/3GyxxRb2Zx999JGZNGlS2X2nHdRHf/31l+1DWf78889myZIl1nbt2rVlf7b8HQYOHGhatWpl//mRRx4xy5YtK+uY8bGnz/TUU0+Vtb82Pvjgg83JJ59s95s/f74ZN25c0WPUWv+U+rITJkwwc+bMKduj1A5pXHvR+bL6nVXpuMl32nHHHc1VV11l/1m/72677bY6m5x11lmmXbt23vpjxIgRzr/fqr3OvH1oDoQAAlUJEMCq4mNnBNIXyOpmxvWb/fbbb2bq1Knm008/dd3F7L777uboo4/O3bAn7aggpeNPnz7d6UalQ4cOpl+/fvawCnMPPvigDXOlWjkBTOHuoosuMs2bN7eHnD17tnn55ZfrHL7aG/xNNtnEDBo0yOyxxx6541YTwIp997///tu8//77Ztq0aRUH6SZNmpgrr7wyd4pPPvnETJw4Malb6/x8YwtgofpHSD4DWNrXnj5vVr+z/r8HMB/XWVkXJRsjgEBqAgSw1Gg5MAJ+BOI3M5qp0MxTuU1/7d56663tbq4zYApWS5cuzZ1q0003NQ0aNLCzRPoLsf473t5++217E5/Uunfvbnr06FFvs3Xr1tlZJwWmrbbayjRs2ND+f7xpBue5554zCxYsSDqN6dWrl+nWrZvd7qeffjIPPfSQ/Wt2sVZOAFO4U8hT0yzS448/Xi+8VBvAunbtanr37l3n47oGsPy+00EUGDSTJlf1n/oy3jRLqNlChd1y27HHHmu6dOmS202hTrOI6kvXtrEFsGr6p9zreMaMGWbx4sWulEW3C3XtZfU7K1QAk2PLli2LOmsmf5dddrE/1++c5cuXl+w7/U7WjH9S83GdJZ2DnyOAQBgBAlgYZ86CQMUCPm5ML7jgArvMT801gJW6mdEyQS3BUZCKlu3p2E8//bT54osvin7Xk046yXTq1Cn3c92ga3nevHnzzIoVK+rtp5uY9u3bm8MOOywXGBQQNLuStCRLgaN///5mn332scdVaNOStGIBwzWAKdQp3KlpKaZm1xQe81s1Aaxp06Zm8ODBZrPNNqtzWNcAlnQjqvCs5YI9e/Y0u+22W+4cmsXTbF45TZ/xuuuuswFfyxr1V3q1V155xc6suTYf4zzUEsS0+8fVrJztQl57PvrS9++scqySliAmHWvfffc1Z599tt1MS3G1JLfa5us6q/ZzsD8CCPgRIID5ceQoCKQmUMs3M7rp1jK5nXfe2X7/H3/80dx///0FLfKXJWnGRbNZLrMk2223nQ1TLVq0sMfWDMsDDzxQMLTFT65ZnksuucTohlmt1CydSwBTmNPnULjTX7Yffvjhop+h0gCmcKTPHC1v/Oyzz2wIVfMVwCIjnUv9p2Vpat9++62dKSyn7b///ub000+3uygYH3fccTaMlRoLhY7vY5yHCGAh+6ecfii1behrz0dfEsDq9qiv68zXmOI4CCBQnQABrDo/9kYgdYFav5nRUhzdxEet0APlWpKjgBMVk1D4UpGFcop3aF89d6XllGrff/+9GT16dKK/CllceumliUswkwLYTjvtZIORZv80izZ27FhbwKJYqzSAaVZRS5zUtJRQfz0fNmxYKgFMB23btq0NlWpa4nnrrbcmmsY3UMETPaemvhw+fLjRMimNWbVyinH4GOchAljo/imrMwpsnMW156MvCWB1O9PXdVbteGJ/BBDwI0AA8+PIURBITWBjuJm54YYbcgFHzxEtXLiwjkf8plUzXvfdd19ilcFCoFqSqMqD0fNnTzzxhFOFQy23GzBggN1Ps2eauVKAi7dSAUzPoinEaWmSmoqOvPvuuyX7vJIApgqOF198cZ3vp+fX9NnUfM+A6Zj5D/bfcsst5p9//nEazwqlQ4cOtduqz9X3Wuqqm2e1copx+BjnaQewLPrHqSNKbJTFteejLwlg/+tUn9dZteOJ/RFAwI8AAcyPI0dBIDWBjeFmRqXSo2WI48ePr1MRUcv19IxQVK7dtVhHMdB4Cejopt8F/5BDDjEnnnii3XT16tX22a34g+/FApg+//nnn2/23HPPskJFuQFMlRX13JduttQ++OAD89JLL1lX+aYVwLTUUaFWrVDJ7VK2xx9/vH0+Ty3qd3lpxk7PBpZTjMPHOE8zgGXVPy5ju9g2WV17PvqSAPa/XvV5nVUzntgXAQT8CRDA/FlyJARSEdgYbmZ0w633eKnlz4Bp1mrIkCE5m5EjR9riFZW2vffe25x77rl2dy2Z0zt6XJcyxgsRqMLjmDFjcvsWC2B6punwww+35/vmm2/MY4895jRDVG4Ai1c403u69Cyd3tml59609DGtAKbvpu+opgIqKqTi0hRIFKw1O6hZTVU9VOBSi8+6uBbj8DHO0wxgWfWPS18U2yara89HXxLA/utV39dZNeOJfRFAwJ8AAcyfJUdCIBWBWr+Z0cyWbsT113a1e+65p847tzp37mz69Oljf6Znmu68886qnHTDf+ONN+aOoaIRKh7h0rQEUTd2UQnpaJZJ+xYKYHH7X3/91Rb+cCkXreOVE8D0efSC1chQIe/rr7+2X0nPV+n5DzXfSxD1fJyWPKoP9Vyblma6Wnbs2NH07dvXfi5VO1TQiprCePTcmmsxDh/jPK0AllX/uIzpUttkde356EsC2H896/s6q3ZMsT8CCPgRIID5ceQoCKQmUOs3M3qh8pFHHmm/v55X0vNd8RZfPjN//nxbCr7advXVVxuFB7VJkybZYOLaVJRAz3NFM3aTJ082s2bNqhfA9HMVF1H5Z820qaBE/nNjpc7pGsBUqVFLDKPP895775lXX301d+j4M1XVBjB9F1Uo1DLHvfbay+gGXUVFNIOo5Y7lOKogSlQ9cdSoUfXeTxe/gXYpxuFjnKcRwEL2j+sYdt0uq2vPR18SwP7rZd/XmevYYTsEEEhXgACWri9HR6BqgVq+mdENvJ6rimZuJkyYUO/9XKeddpo54IADrMOHH35oXnzxxapNNGsTvb/KpSBG/gn1XJWOoZtrhQ+9SFmzOdE7zTTTpWWOKn+v9uyzz5rPP/+8rM/tGsDiyyL1Hi2FmWgpn07Ypk0b+wyammsAc/2geuZLlRz1XF45L/iOP5f23Xff2ZnB/BYvm+1SjCO/VLrrdyi2XVLY3xj6R99NryHQ6xoqaVlde1n9zipkpIIyGueaudZsrGaWdS2XmsmulfeApXGdVTKO2AcBBPwLEMD8m3JEBLwKZHUzk/8yX5WB1/I/3Zwo/OgGW8+YRE03NQoq+U1BRs9tqalyoAJTtU2BRMFErdKiHvGiHGvXrrUhUrNDavEXCruEh0Lfx+UGX7NQ5513nt292BLA+DY+A5jO9/HHH9sqkgor8dCX1D8nnHCCOfTQQ+1mxV7erGdXrr/+ejvD5lKMoxYDWJb9E/VBNQEsq2svq99ZSeM2+rn+6KJZ7+nTp9twlt9qJYClcZ25GrEdAgikK0AAS9eXoyNQtUCt38zoC86ePds+A1SoGMY555xj9ALjWgpgCgVahqgS7NHnV0iMZsBee+01c8wxx9ifafmhno0qZ4ZI+yUFMIXZK664wjRs2NCeZ8aMGeb111+vN14qCWB6Xk3BKr9pCaK+u24wtQwxmrlct26d0XfWDGVSixcFkI2KbxS6idVx9OyfZknVkopxxMe5Po9mK8ptmrGM+rTaGbA0+0ezL8uXL3f6epqxeeedd5y2zd8oq2svq99ZhcaNxqv6Ukt8Nf7jTUuKNfutP8DEWy0EsLSus4oGEjshgIB3AQKYd1IOiIBfgaxuZpK+hZb2aJZMs1rLli0runlWy6CKfSCFDt2YRrNy+uwqeqHnyqIAplCh59qiWR5VJdQyO93gubZ4ACs089evXz/ToUMHeziFO5XFL/T+rUoCWP7sZaHPrMIbCkf6ntGNqctsYnw8Js0O6r1ZCrpqScU4fIzzSp8Bq8X+cR1npbbL6trz0Ze+nwFTAR7N3Ouabt++fY6t0Mx9LQSwtK4zH+OKYyCAQPUCBLDqDTkCAqkKZHUzo4qFS5Yssd9Ny9W0jEwzHWvWrLHFKPQXfJUfT2ppFwJ44YUX7FI61xYvGqLvqGCl75RfBVF/FY9XTFy0aJHRi59l4dLiASw/2MR/pllDfYZiM2xpBbDoO8SfMdO/JRXMiD9/5+IQ30YziSrlX6j5GOeVBrBa7p9yjePbZ3Xt+ehL3wEs7tK1a1fTu3fv3D/plQ/xGddaCGBpXWfVjCf2RQABfwIEMH+WHAmBVARq/WYm6Ut36tTJqNCEmpbG3XXXXUm7lPy5ltDddNNNuW00c+S6nKtdu3ZGL3JW02yTZr6iQFCoDL1mifSS4kaNGtl9ynmGLR6y3nrrLfu8iZqOqaWHqsaopn/Xz4u1tAOYztu/f3/Ttm1b+xHmzJljVEylUMt/r1S5HamgrMBcqPkY55UGsFrvn3Kdo+2zuvZ89GWaAUw+Q4cOzb30fNq0afZZ0qhlHcDSvM4qHUvshwACfgUIYH49ORoC3gU2hpuZUl+6adOmNnBE7e677zarV6+u2CkeSMp5EbMqiumFxiomoqay63oPWNSKvYhZy+hUCjpapqeKdCqMkNTiAeyNN94wb775pt0lHnYUHPUes1KzaiECWPxlzCpAcu+99xb8eqp4qeIlanrlgOuSzKhcvWZRhw8fXvCZMR/jvNIAVuv9kzTWiv08q2vPR1+mHcDiYzm/OmvWASzN66zSscR+CCDgV4AA5teToyHgXWBjuJlJ+tJ6UXNU0l1BRDe8lbYzzjgj9wzHggULzNixYxMPpYfwNZMVvTusUDn8YgFMB4/3gWtRjngAU4ELFVKIH0dhZPTo0TbIlGohAthBBx1kTjnlFPsxtPTy9ttvr/eRFFzVj9F7w/RCbdeXUutF0nqhtFqxYhw+xnmlAazW+ydxgJfYIItrz0dfph3AevXqZbp162bl8itNZhnA0r7OqhlL7IsAAv4ECGD+LDkSAqkIbAw3M0lf/KijjjI9e/bM3eBrhsV19iR+bFXuGzJkSG42ShXM9GxWqaaiGyr1HpWt15JDLT3ML3hRKoDp+PG/SrsU5YgHMJVqV2EMvXBZAUZtypQpZubMmUl09oXJUal61zL0LkU44idWIQ49G6dWbAYsHtLmzZtnnnnmmcTPHm2g98CpIIRasWIcPsZ5pQGs1vvHGbrAhllcez76Mu0Apj84aEyrqYqrxkDUsgxgaV9n1Ywl9kUAAX8CBDB/lhwJgVQENoabmaQvruedFHCi5X+6gdc7w1wLWuj4Kss8aNAg06JFC3u6Yi8Azv8setheD92rqdiGCl6o+EZ+SwpgqqI2cODA3ExOUlGOeAAbP368vdlr3bq1Pa1Ki48ZM8bp+4cIYFpiGS0TLFa+XdUMtRxTTcVICpW5LzYO1HfXXntt7j1rhYpx+BjnlQawWu+fpOur1M+zuPZ89GWaAUx/lBk2bFiu6mn+rGyWASzt66yascS+CCDgT4AA5s+SIyGQikCt38y4fumOHTuavn375jZX+WcVe3B5AbCWEOrZqZYtW9r9tQxQQSpp+Z7KvKvcu5qqDWrmq1jJ/KQApmOogMbgwYNz7+4qVZQjHsAWL16cC1/r1683o0aNMqtWrXKiSzuAxWen9IEmTpxoVF4+3po1a2a/t5qe3xsxYoRTeIwfI16Rr1AxDh/jvNIAVsv94zRIEjYKfe356Ms0A5iWHmoJopr+CDRy5EijWe2oZRXAQlxnPsYTx0AAgeoFCGDVG3IEBFIVqPWbmXK+vKohqjJb1DQTpRcQa0ZMs1P5Te/lUog64ogjcrMnumHSjMXcuXNLnlo3MyrlrNkXtcmTJ5tZs2YV3cclgGlnzcDpmaakohzxABY/qZY6acmTa0srgOkF0Cq+0aVLl9wLmVesWGHDYf4LteP9llS1sdj3iheEKPQCZx/jvNIAVov94zo+XLcLee356Ms0Aph+n+h3SVRIRnaFlvVmFcBCXGeu44XtEEAgXQECWLq+HB2BqgVq9Wam0i/Wo0cP071793q7r1y50oYwvWtMM14KCI0bN66znWaPtHRx4cKFJU+vZVcquhG9WLlU+fPoQK4BTNvHn9MoVpSjUADTsj0t3yunVRLAVO5fszr5TUuv9AxakyZN7P/031GT/aOPPmrUD/HWoEEDW3xD/6/wq9cIFFrC6fKd4ksd85d9+Rjn1QawUP2j5x/j751KslOZ/KRnHZOOoZ+HuPZ0Hh99WUkAKzTutXQ4PubjTqpCqqXA+r0Sb1kEsFDXmcs4YRsEEEhfgACWvjFnQKAqgaxuZsot5FDOl9RSQhXliJYUJu2rG3+9n0rVE+NLhQrtpxuuAQMGmFatWtkf6yZLLxfOL7qRv285AUz79unTx3Tu3NkeRssJ9T6yeGGR/ACml1brha+6SSynVRLAyjm+tlU1Sc3MFfps8XdJuVadLHb++FI4vXhas21R8zHOqwlgtdw/Wqqr8e+jpXnt+ezLSgKYq49+n+gVFFOnTq0XvnSMLAJYqOvM1YjtEEAgXQECWLq+HB2BqgV83JhWcjOTZgCLUJo3b26r/CksabZLM1f6S7BuhlUOXc946S//+ixJwSs6ZvxZI5VJ17NiLqGn3ACmoKeiIFHxivyiHPkBrNCzVS6Dw3cA0zN38lW1Q1WE1I19qdkYzSSqn9TGjRtnVKSj0qbloJpN0wynWrwYh49xXk0Aq5X+KWTrM4Clee3VagDTrLrGvMb50qVL7Zgv9TshiwAW6jqr9NplPwQQ8CtAAPPrydEQQAABBBBAAAEEEEAAgaICBDAGBw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CmD/Byc53qCu0ZuoAAAAAElFTkSuQmCC"/>
          <p:cNvSpPr>
            <a:spLocks noChangeAspect="1" noChangeArrowheads="1"/>
          </p:cNvSpPr>
          <p:nvPr/>
        </p:nvSpPr>
        <p:spPr bwMode="auto">
          <a:xfrm>
            <a:off x="307975" y="-258763"/>
            <a:ext cx="8229600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data:image/png;base64,iVBORw0KGgoAAAANSUhEUgAAA2AAAABaCAYAAADemzXyAAAAAXNSR0IArs4c6QAAGfdJREFUeF7t3XvwVdP/x/HllmuJRAmVkBShXEpUklsukUsuKdciZDD40x/GmJFLYZR741JulZBREkJGuSVSUilyiRIpcuk3r2X2+e7P+Zxz9jrnrL326TfPNfOd7+izL+c81tqf2a/PWvu9N7n55ps3GBoCCCCAAAIIIIAAAggggECqAhs2bDhyEwJYqsYcHAEEEEAAAQQQQAABBBCwAgQwBgI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gAACCCCAAAIIIIAAAgQwxgACCCCAAAIIIIAAAgggEEiAABYImtMgUKnAgQceaE499dRKd6+33/PPP2/mzp1b8HilzrVhwwazfv168+eff5pVq1aZH374wXz55Zdm0aJF5t9//63o8zVr1sy0adPGtG7d2jRu3Nhss802ZssttzR//PGH+f33383KlSvNV199Zc/zyy+/OJ1j1113NRdeeKHZfPPNjT7zk08+aY+R1K655hqz/fbb283uuOMOs2bNmpK7NGrUyFx22WVm2223tdtNnjzZzJo1K7fPfvvtZ84880z73zNnzjRTpkxJ+gj1fr7DDjuYyy+/3GyxxRb2Zx999JGZNGlS2X2nHdRHf/31l+1DWf78889myZIl1nbt2rVlf7b8HQYOHGhatWpl//mRRx4xy5YtK+uY8bGnz/TUU0+Vtb82Pvjgg83JJ59s95s/f74ZN25c0WPUWv+U+rITJkwwc+bMKduj1A5pXHvR+bL6nVXpuMl32nHHHc1VV11l/1m/72677bY6m5x11lmmXbt23vpjxIgRzr/fqr3OvH1oDoQAAlUJEMCq4mNnBNIXyOpmxvWb/fbbb2bq1Knm008/dd3F7L777uboo4/O3bAn7aggpeNPnz7d6UalQ4cOpl+/fvawCnMPPvigDXOlWjkBTOHuoosuMs2bN7eHnD17tnn55ZfrHL7aG/xNNtnEDBo0yOyxxx6541YTwIp997///tu8//77Ztq0aRUH6SZNmpgrr7wyd4pPPvnETJw4Malb6/x8YwtgofpHSD4DWNrXnj5vVr+z/r8HMB/XWVkXJRsjgEBqAgSw1Gg5MAJ+BOI3M5qp0MxTuU1/7d56663tbq4zYApWS5cuzZ1q0003NQ0aNLCzRPoLsf473t5++217E5/Uunfvbnr06FFvs3Xr1tlZJwWmrbbayjRs2ND+f7xpBue5554zCxYsSDqN6dWrl+nWrZvd7qeffjIPPfSQ/Wt2sVZOAFO4U8hT0yzS448/Xi+8VBvAunbtanr37l3n47oGsPy+00EUGDSTJlf1n/oy3jRLqNlChd1y27HHHmu6dOmS202hTrOI6kvXtrEFsGr6p9zreMaMGWbx4sWulEW3C3XtZfU7K1QAk2PLli2LOmsmf5dddrE/1++c5cuXl+w7/U7WjH9S83GdJZ2DnyOAQBgBAlgYZ86CQMUCPm5ML7jgArvMT801gJW6mdEyQS3BUZCKlu3p2E8//bT54osvin7Xk046yXTq1Cn3c92ga3nevHnzzIoVK+rtp5uY9u3bm8MOOywXGBQQNLuStCRLgaN///5mn332scdVaNOStGIBwzWAKdQp3KlpKaZm1xQe81s1Aaxp06Zm8ODBZrPNNqtzWNcAlnQjqvCs5YI9e/Y0u+22W+4cmsXTbF45TZ/xuuuuswFfyxr1V3q1V155xc6suTYf4zzUEsS0+8fVrJztQl57PvrS9++scqySliAmHWvfffc1Z599tt1MS3G1JLfa5us6q/ZzsD8CCPgRIID5ceQoCKQmUMs3M7rp1jK5nXfe2X7/H3/80dx///0FLfKXJWnGRbNZLrMk2223nQ1TLVq0sMfWDMsDDzxQMLTFT65ZnksuucTohlmt1CydSwBTmNPnULjTX7Yffvjhop+h0gCmcKTPHC1v/Oyzz2wIVfMVwCIjnUv9p2Vpat9++62dKSyn7b///ub000+3uygYH3fccTaMlRoLhY7vY5yHCGAh+6ecfii1behrz0dfEsDq9qiv68zXmOI4CCBQnQABrDo/9kYgdYFav5nRUhzdxEet0APlWpKjgBMVk1D4UpGFcop3aF89d6XllGrff/+9GT16dKK/CllceumliUswkwLYTjvtZIORZv80izZ27FhbwKJYqzSAaVZRS5zUtJRQfz0fNmxYKgFMB23btq0NlWpa4nnrrbcmmsY3UMETPaemvhw+fLjRMimNWbVyinH4GOchAljo/imrMwpsnMW156MvCWB1O9PXdVbteGJ/BBDwI0AA8+PIURBITWBjuJm54YYbcgFHzxEtXLiwjkf8plUzXvfdd19ilcFCoFqSqMqD0fNnTzzxhFOFQy23GzBggN1Ps2eauVKAi7dSAUzPoinEaWmSmoqOvPvuuyX7vJIApgqOF198cZ3vp+fX9NnUfM+A6Zj5D/bfcsst5p9//nEazwqlQ4cOtduqz9X3Wuqqm2e1copx+BjnaQewLPrHqSNKbJTFteejLwlg/+tUn9dZteOJ/RFAwI8AAcyPI0dBIDWBjeFmRqXSo2WI48ePr1MRUcv19IxQVK7dtVhHMdB4Cejopt8F/5BDDjEnnnii3XT16tX22a34g+/FApg+//nnn2/23HPPskJFuQFMlRX13JduttQ++OAD89JLL1lX+aYVwLTUUaFWrVDJ7VK2xx9/vH0+Ty3qd3lpxk7PBpZTjMPHOE8zgGXVPy5ju9g2WV17PvqSAPa/XvV5nVUzntgXAQT8CRDA/FlyJARSEdgYbmZ0w633eKnlz4Bp1mrIkCE5m5EjR9riFZW2vffe25x77rl2dy2Z0zt6XJcyxgsRqMLjmDFjcvsWC2B6punwww+35/vmm2/MY4895jRDVG4Ai1c403u69Cyd3tml59609DGtAKbvpu+opgIqKqTi0hRIFKw1O6hZTVU9VOBSi8+6uBbj8DHO0wxgWfWPS18U2yara89HXxLA/utV39dZNeOJfRFAwJ8AAcyfJUdCIBWBWr+Z0cyWbsT113a1e+65p847tzp37mz69Oljf6Znmu68886qnHTDf+ONN+aOoaIRKh7h0rQEUTd2UQnpaJZJ+xYKYHH7X3/91Rb+cCkXreOVE8D0efSC1chQIe/rr7+2X0nPV+n5DzXfSxD1fJyWPKoP9Vyblma6Wnbs2NH07dvXfi5VO1TQiprCePTcmmsxDh/jPK0AllX/uIzpUttkde356EsC2H896/s6q3ZMsT8CCPgRIID5ceQoCKQmUOs3M3qh8pFHHmm/v55X0vNd8RZfPjN//nxbCr7advXVVxuFB7VJkybZYOLaVJRAz3NFM3aTJ082s2bNqhfA9HMVF1H5Z820qaBE/nNjpc7pGsBUqVFLDKPP895775lXX301d+j4M1XVBjB9F1Uo1DLHvfbay+gGXUVFNIOo5Y7lOKogSlQ9cdSoUfXeTxe/gXYpxuFjnKcRwEL2j+sYdt0uq2vPR18SwP7rZd/XmevYYTsEEEhXgACWri9HR6BqgVq+mdENvJ6rimZuJkyYUO/9XKeddpo54IADrMOHH35oXnzxxapNNGsTvb/KpSBG/gn1XJWOoZtrhQ+9SFmzOdE7zTTTpWWOKn+v9uyzz5rPP/+8rM/tGsDiyyL1Hi2FmWgpn07Ypk0b+wyammsAc/2geuZLlRz1XF45L/iOP5f23Xff2ZnB/BYvm+1SjCO/VLrrdyi2XVLY3xj6R99NryHQ6xoqaVlde1n9zipkpIIyGueaudZsrGaWdS2XmsmulfeApXGdVTKO2AcBBPwLEMD8m3JEBLwKZHUzk/8yX5WB1/I/3Zwo/OgGW8+YRE03NQoq+U1BRs9tqalyoAJTtU2BRMFErdKiHvGiHGvXrrUhUrNDavEXCruEh0Lfx+UGX7NQ5513nt292BLA+DY+A5jO9/HHH9sqkgor8dCX1D8nnHCCOfTQQ+1mxV7erGdXrr/+ejvD5lKMoxYDWJb9E/VBNQEsq2svq99ZSeM2+rn+6KJZ7+nTp9twlt9qJYClcZ25GrEdAgikK0AAS9eXoyNQtUCt38zoC86ePds+A1SoGMY555xj9ALjWgpgCgVahqgS7NHnV0iMZsBee+01c8wxx9ifafmhno0qZ4ZI+yUFMIXZK664wjRs2NCeZ8aMGeb111+vN14qCWB6Xk3BKr9pCaK+u24wtQwxmrlct26d0XfWDGVSixcFkI2KbxS6idVx9OyfZknVkopxxMe5Po9mK8ptmrGM+rTaGbA0+0ezL8uXL3f6epqxeeedd5y2zd8oq2svq99ZhcaNxqv6Ukt8Nf7jTUuKNfutP8DEWy0EsLSus4oGEjshgIB3AQKYd1IOiIBfgaxuZpK+hZb2aJZMs1rLli0runlWy6CKfSCFDt2YRrNy+uwqeqHnyqIAplCh59qiWR5VJdQyO93gubZ4ACs089evXz/ToUMHeziFO5XFL/T+rUoCWP7sZaHPrMIbCkf6ntGNqctsYnw8Js0O6r1ZCrpqScU4fIzzSp8Bq8X+cR1npbbL6trz0Ze+nwFTAR7N3Ouabt++fY6t0Mx9LQSwtK4zH+OKYyCAQPUCBLDqDTkCAqkKZHUzo4qFS5Yssd9Ny9W0jEwzHWvWrLHFKPQXfJUfT2ppFwJ44YUX7FI61xYvGqLvqGCl75RfBVF/FY9XTFy0aJHRi59l4dLiASw/2MR/pllDfYZiM2xpBbDoO8SfMdO/JRXMiD9/5+IQ30YziSrlX6j5GOeVBrBa7p9yjePbZ3Xt+ehL3wEs7tK1a1fTu3fv3D/plQ/xGddaCGBpXWfVjCf2RQABfwIEMH+WHAmBVARq/WYm6Ut36tTJqNCEmpbG3XXXXUm7lPy5ltDddNNNuW00c+S6nKtdu3ZGL3JW02yTZr6iQFCoDL1mifSS4kaNGtl9ynmGLR6y3nrrLfu8iZqOqaWHqsaopn/Xz4u1tAOYztu/f3/Ttm1b+xHmzJljVEylUMt/r1S5HamgrMBcqPkY55UGsFrvn3Kdo+2zuvZ89GWaAUw+Q4cOzb30fNq0afZZ0qhlHcDSvM4qHUvshwACfgUIYH49ORoC3gU2hpuZUl+6adOmNnBE7e677zarV6+u2CkeSMp5EbMqiumFxiomoqay63oPWNSKvYhZy+hUCjpapqeKdCqMkNTiAeyNN94wb775pt0lHnYUHPUes1KzaiECWPxlzCpAcu+99xb8eqp4qeIlanrlgOuSzKhcvWZRhw8fXvCZMR/jvNIAVuv9kzTWiv08q2vPR1+mHcDiYzm/OmvWASzN66zSscR+CCDgV4AA5teToyHgXWBjuJlJ+tJ6UXNU0l1BRDe8lbYzzjgj9wzHggULzNixYxMPpYfwNZMVvTusUDn8YgFMB4/3gWtRjngAU4ELFVKIH0dhZPTo0TbIlGohAthBBx1kTjnlFPsxtPTy9ttvr/eRFFzVj9F7w/RCbdeXUutF0nqhtFqxYhw+xnmlAazW+ydxgJfYIItrz0dfph3AevXqZbp162bl8itNZhnA0r7OqhlL7IsAAv4ECGD+LDkSAqkIbAw3M0lf/KijjjI9e/bM3eBrhsV19iR+bFXuGzJkSG42ShXM9GxWqaaiGyr1HpWt15JDLT3ML3hRKoDp+PG/SrsU5YgHMJVqV2EMvXBZAUZtypQpZubMmUl09oXJUal61zL0LkU44idWIQ49G6dWbAYsHtLmzZtnnnnmmcTPHm2g98CpIIRasWIcPsZ5pQGs1vvHGbrAhllcez76Mu0Apj84aEyrqYqrxkDUsgxgaV9n1Ywl9kUAAX8CBDB/lhwJgVQENoabmaQvruedFHCi5X+6gdc7w1wLWuj4Kss8aNAg06JFC3u6Yi8Azv8setheD92rqdiGCl6o+EZ+SwpgqqI2cODA3ExOUlGOeAAbP368vdlr3bq1Pa1Ki48ZM8bp+4cIYFpiGS0TLFa+XdUMtRxTTcVICpW5LzYO1HfXXntt7j1rhYpx+BjnlQawWu+fpOur1M+zuPZ89GWaAUx/lBk2bFiu6mn+rGyWASzt66yascS+CCDgT4AA5s+SIyGQikCt38y4fumOHTuavn375jZX+WcVe3B5AbCWEOrZqZYtW9r9tQxQQSpp+Z7KvKvcu5qqDWrmq1jJ/KQApmOogMbgwYNz7+4qVZQjHsAWL16cC1/r1683o0aNMqtWrXKiSzuAxWen9IEmTpxoVF4+3po1a2a/t5qe3xsxYoRTeIwfI16Rr1AxDh/jvNIAVsv94zRIEjYKfe356Ms0A5iWHmoJopr+CDRy5EijWe2oZRXAQlxnPsYTx0AAgeoFCGDVG3IEBFIVqPWbmXK+vKohqjJb1DQTpRcQa0ZMs1P5Te/lUog64ogjcrMnumHSjMXcuXNLnlo3MyrlrNkXtcmTJ5tZs2YV3cclgGlnzcDpmaakohzxABY/qZY6acmTa0srgOkF0Cq+0aVLl9wLmVesWGHDYf4LteP9llS1sdj3iheEKPQCZx/jvNIAVov94zo+XLcLee356Ms0Aph+n+h3SVRIRnaFlvVmFcBCXGeu44XtEEAgXQECWLq+HB2BqgVq9Wam0i/Wo0cP071793q7r1y50oYwvWtMM14KCI0bN66znWaPtHRx4cKFJU+vZVcquhG9WLlU+fPoQK4BTNvHn9MoVpSjUADTsj0t3yunVRLAVO5fszr5TUuv9AxakyZN7P/031GT/aOPPmrUD/HWoEEDW3xD/6/wq9cIFFrC6fKd4ksd85d9+Rjn1QawUP2j5x/j751KslOZ/KRnHZOOoZ+HuPZ0Hh99WUkAKzTutXQ4PubjTqpCqqXA+r0Sb1kEsFDXmcs4YRsEEEhfgACWvjFnQKAqgaxuZsot5FDOl9RSQhXliJYUJu2rG3+9n0rVE+NLhQrtpxuuAQMGmFatWtkf6yZLLxfOL7qRv285AUz79unTx3Tu3NkeRssJ9T6yeGGR/ACml1brha+6SSynVRLAyjm+tlU1Sc3MFfps8XdJuVadLHb++FI4vXhas21R8zHOqwlgtdw/Wqqr8e+jpXnt+ezLSgKYq49+n+gVFFOnTq0XvnSMLAJYqOvM1YjtEEAgXQECWLq+HB2BqgV83JhWcjOTZgCLUJo3b26r/CksabZLM1f6S7BuhlUOXc946S//+ixJwSs6ZvxZI5VJ17NiLqGn3ACmoKeiIFHxivyiHPkBrNCzVS6Dw3cA0zN38lW1Q1WE1I19qdkYzSSqn9TGjRtnVKSj0qbloJpN0wynWrwYh49xXk0Aq5X+KWTrM4Clee3VagDTrLrGvMb50qVL7Zgv9TshiwAW6jqr9NplPwQQ8CtAAPPrydEQQAABBBBAAAEEEEAAgaICBDAGBw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BDDGAAIIIIAAAggggAACCCAQSIAAFgia0yCAAAIIIIAAAggggAACCmD/Byc53qCu0ZuoAAAAAElFTkSuQmCC"/>
          <p:cNvSpPr>
            <a:spLocks noChangeAspect="1" noChangeArrowheads="1"/>
          </p:cNvSpPr>
          <p:nvPr/>
        </p:nvSpPr>
        <p:spPr bwMode="auto">
          <a:xfrm>
            <a:off x="179512" y="339502"/>
            <a:ext cx="8229600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14282" y="142858"/>
            <a:ext cx="8715436" cy="642942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ПРОЖИВАНИЕ ОПЫТА</a:t>
            </a:r>
          </a:p>
        </p:txBody>
      </p:sp>
      <p:sp>
        <p:nvSpPr>
          <p:cNvPr id="3" name="AutoShape 4" descr="data:image/png;base64,iVBORw0KGgoAAAANSUhEUgAAAT0AAAAuCAYAAABars4cAAAAAXNSR0IArs4c6QAAG2tJREFUeF7tXXlcT9n7fycpS1F20qLVNtlJKWkk24ixr9kLZZB9yz62GfuSEcrIToxG9iVb9klUQqskZNc29Xs9h/v53T7dez8Vvozu+Ye692zv85z3eZZzn9SeP43NgVxkBGQEZASKAAI5wB01mfSKwErLU5QRkBFgCMikJwuCjICMQJFCQCa9IrXc8mRlBGQEZNKTZUBGQEagSCEgk16RWm55sjICMgL/U9K7ezcSNi2dGOp/bvsD7ZzbsP+/fPkSJmb1kZ2djUW/zsGwoQPllZERkBGQEfgiCHw10hs1chjmzpnOJnXs2En07D2I/V8mvS+yznKjMgIyAh8R+CqkV7x4cfxQrw6OHzvIhjFv/hKsXuODjIwMmfRk0ZQRkBH4ogh8FdKrU6cWIiPv4UH0PyhTpjQ6/tQDr1+/QVhYuIL0QkOvYfqMuQi/cxc1axpj44aVsLQ0Z2BE3YvGaI8JuH07HMbGRpgxfSKc2/6IEW5jsHvPgVyAtW/nhF8XemO0hxcuh16Djo42hg9zxbixo6Gmppbr3QcPYtC4qX0ewN1GDMaA/r3RwrYN+vXrifi4BFy7dhNW9esxM11HW5vVSUhIFOxn0eLfsXjJCuzeuRWOjq2wfMVazJm7CL5/rIGLS0fRenat2rF2z505An//HRgzdhLC/rmEnOxsNGjUEqQte8+awt6p+0NzPHqUpBi7k1Nr7Ni+GWI4cnPlNO64uHjUb2gLmqura180t3ZUrMWlS1fQvmM3cG0yjXzxcvj7B+Bx8hPmlqDi7+eDDu3bKsYghWd4eAQuh15FdNRNJgOJiY9Qz8oavXt1Q1ZWluA6zpw5SeW4qHPlfrW0NGFmZorZ3lPRyt421/Pgv/ehSZNGePr0GSxqNUJOTg4OBu6ArY21KHYFlb9t/htF21IWNrG2+e/RO7Q+3Np1dumN+IQEXA09g5cvX8HEzCpXs6VLl0J87F22b6TWtTCy8uzZc8G1ojmL7YeHD2MV+0wK/y/FfF+F9AYO6IOtftuxd8822LRoBmOTeujWzYVtbDJvXTp3QKPGdrCzs8HaNcswZuxkRjI3rp3Dv//+i4aN7WBkZAD/rT6YNn0O9u0/hAshx1CzphHDicjp7dt3uHXjPHu/eQtHlCxZErt2bMW5kAuMHBcu8MaI4R9Maq5IEcGQwQPQpFkrkAAdCdqH+w9i4DrIjZHEgvmzJPvp368Xmlm3Rvnyuti/dzsaNm4JIv6/Du6SrFeuXFm4jxzL3rt//6GC9Hx9/bFm7UbcuB6CqlUqM5KoWt0cI92Hso1dsXJNODraY9WKJaI4xsbGM8HLD+n17O2KY8dOKUjv+PFT6NHLFe7uQ+E9czITejpUxEhPqA9aq4mTZirqBOzYg1Gjx2PrlvXo1PED2fPXkTvs+JtWeVxi6xgTEwc7e2cYGNZAyNlgBelpaGhg4oQxGD/OAwcCD8PN/RdmbRDpWZibCWJ3+eIJNGnmkG/5ozGlpDwVXQd1dXWF/FHfqmSbjwPhOnhQf7aO8+bOgLvbENy+fQd0WJKS8PPPndGlax9cvXZDkPT4+BVWVkj2hdZKat+1+dGBjVkKfzp0vlT5KqS3dMk8zPJewBapTZvWaOvcBT4bVmD4iDGM9LQ0NdkG37J5PX7q1A4nTp5B9x4DcChwJ168fIn+A4Zj5YrF6Ne3J6KjH+DY8VNwatMaJibGeRbg6NGT6NVnEJYtnY9Brv3Yc9IotLXLMKLML+kNHTKQLVTHDs7w27qBVatbrxk0SmjgxrUQqOpn//5DGDJsNKys6iIs7A5OnfgL9erVkax35lQQGjdtBasf6oIEhTC5fOkknNt1ZUGg1auWsnHQydmoiZ2CyDnS69CurSiOVatWyRfp0aHU0t4ZRMBNmjRk2uMGn82YMtUbe3b7o7WDHbYH7C4w6Xl6uKNOvabo27cHVi5fjJGjxuFA4F+4F3mTHSyqSE9oXGKkRxqHja0T7O1t2dpxh1vdurWhW64cAg8EYMLEGbh4KRR37kQw0nv4IFYQu2lTvDB/4dJ8yx+NidPSheTZxqa5QgQPBwWrlG1l0svMzERAwB6EhV1iFgcnh4cP7Ya1dVNR0lPGr7CyIkZ6Uvthm99GJntS+H93pLfi90U4dPgI0tPS4dTGAUt/W4VjwYFo2tyBkd7z56kgk1C5rFm9DKROz5w1H7t3+cGxdV5TVHmzkK+Qvf/RtKTn7Tr8jJs3w/AoITKXiSul6XGk5+nhpjApndq6IOz2HSQlRjGfpKp+yEQkU7F//14gDKioqrd3XyA7DEqW1ML792mKf8+e/psJDZXg4BPo3XewIiLOkV6D+laiODZr2lgl6S1eNIeZZWT6JSYmwbimISO9K1evs4PKY/QIzJwxCTt37Ssw6dFmoXWIjYlD+O1Q/FC/BWrXtsDOgC2KZRfT9MTGpUx6fPmpUUMfgfsDmIbGrTNp739u38ncLA6OHdGsWWP4+QUw0jt//rIgdl1cOmH/gUP5lj8aA7kCxOSZzHmuKGRBQrb5pFerlgU79L3Ge2KClydrZpOvHyPw61fPsbkKaXpC+BVWVsRIT0quSdsmq0kK/++S9F6/fo1FS1agpa01ihUrxoiE2J9I7+3bt8znxWkSfOFduWo9vGcvzEViyuTI3yxC4Ds5d0F4+B0kxkcWWNMb4+mOWTMns3o/tvkJEZFRSIiLECQvfj/p6enMXCOtjPyP2//cJEp6/Hp9+g5BbFw83IYPZpoH+UCc2/8M0pY5zXXFynWYPedXXLp4AuZmpgrztnmzJqI4SvnbOJ/e2F9GgfDetXMrvCZMg5mZCSM9Kpu3bMN4r2m58CuIeUubZd36Tcw9Qb7NwUNH4bdlC+A6sK9K0pMaF1VWPrxI0+vQqQfTVkl75p6vW/s7m9eqlUsxZOgo+KxfgWEjPBnpXb16QxC7gsofjYfz4QrJc0Flm096piY18fhxMtOWyV1DZfrMediwwZcd6GQ+CpGeEH6FlZWCkB4n1+fOBLO9LoX/d0l6DRtaMbNJU1MT8+ZOh0MrOwXpVa9eFf36D2PaEGlFr169wus3b1GtahUcPPQ3Bg12VzyLiIiCz8Yt6N27G5o0bsgWnk96R4KPg4iDv6Fq12mCChUrgLQlfsmPpkeBB9qkVKgdHR0dRjaq+uEEnxzpp8+EKDQFqXoB231Rv4ENJniNYb47LpDh6uqGzKxMnD4ZxMZBvkVyAcQ8uA3yEXGaHgVfxHDknMlSPj3qs2KlCqwfMp/5pOfhOYGZtRSBp/uXBfXp0Wah4AVpeObmpoiKisbtsMtsnlwR0/SkxiVEevQ7kpnAg0HsoEtKesxk7Q+fVdixax/ev3/PxrJ29W8sYEOk9+rVa0Hsrl65jkFDRuZb/qjvoL+Piq4DP5hG41Ml23zSo7Uj7X/Xrn3459ZFRurkyiHtj4IaVIRITwi/wsqKGOlJyfUW33Uq8f8uSY+ioJa1GzMnb+ilU0zb4zQ98tU1atwS+jX0sWO7L+YvWIodO/ew9/T09GDVoAULWgT86ct8g+RIJ/+csbFhHtIjJz8FEciHt3unHyOnMb9MwqqVS9C3T48Ckx75m44eOYDIqGgMHjISdGpS9FiqH8fWrdC0WSvmE9vm/8eHgEipUgg5F8zMa7HxxccnsKjvhfPHcSX0moL09u07yOZNhFPL0oLh2KRxA6YZU+FIb/OmdaI4pqdnqDRvqS3OIc4nvfDwu7B3aM8iz0QchfHpcZuljVNnXLt+Ew0bWCmuMKkiPbFxcfWUD6+kx8no2Kk7c6cQsXLPaeykKc30XoA+fbqjT6/uCtJr1LCBIHZnTx9hZnl+5Y/GRMQkJs/Vq1dTyCC9p0q2lUmPzGNbu7ZMBknzpyAZydtGn5WipCeEX2FlRYz0pPaDdfOmCtITw/+7JD3S4IYN98Sly1cQduuiQhC5y8nXb9zCuPFTEBkZzQIUdJHZoVVLtpAUoRrt6cWekfBRBJECImKbha5j0BUX8kXp6ZaDp6d7nsitkIbAv8bB+fRoo9OVFfLl2dvbgISlVKmSrGuxfigCu2dvINMsyQ+za/d+FimcM3saRo8aLlhv6JABsKrfgpH1xQsncl1ZyczIZMJNB0dQ0FHmAxUqZCrSO0I45ufKioFBDVy7coZpj3zS69a9P86FXMTliyeZ3+hTSG/V6g2MwKdO8YLXeI9c0xDT9MTGpUx63M9kTVhammHBvFnMuc8nPQsLM2ZxrF+3HAY19BWkR5tOTAYLKn80Dil55k9aVdvKpEf7gvONkjmbnpHB/KIUMBPT9MTwExujlKyIkZ7Ufsgv/oJC/Rl++T+N3n6G8X61JpQX/qsNRKljU/P66NG9C7s2wy8UWXZycmRm/bdY6EoDaZt0eB048BcuXjjOronIpfAIEKb8KzCFb+n7rimTXj7XVya9fAKVz9c4bZdeJw2e7mzKRUbgf4GATHr5RFkmvXwClc/XKCA1fIQnateywGbftTA0NMhnTfk1GYFPQ0AmvU/DT64tIyAj8B9DQCa9/9iCycOVEZAR+DQEZNL7NPy+6dovDx9ByvK1SLsbgWKlS0PHyRGVZ0yCRqWKyIiLR0RDW8HxW4SeQU56OqI+5j5Ufsn0+CE8mjILaf+Ew/LmBRSvWIG98u5mGKJ/7IjyQwag+qK5yExIxKOps/HmwiUU09JC2U7tUHn6JKh//MxMFXhpdyNzj0FNDRqVK0GnQ1tU9Z6GYiW1VDUhP/8EBDj89Qb2hT4vIBZWuSbK2DSH8b7tUF4jNXV1aNY0Rvnhrig/qH+e5/zhkByVqv/DJ4ywcFVl0iscbt98rdRd+xA/cmyecWqZmsDk+CH8+/z5J5FeRnwi4ga5ofLEsag88RfWT5L3AqSs3gDTo4EoWbc27rXugLSIqFxjqDB0IKr9Oidf+OUhPV6tSmNGosqMSflqR36pcAgUhvT4PRlt+wMlDA0kD0+Z9Aq3NnItJQSy09MRUa8ZslJfoKr3VOj27o6sx8lI8JyAdzf/QeXJ46HbowsjPTqxawbuzIOhmMArXszORmSzVsh++45pe2olSrD2imlqwvziCbwIPIy4ISOh17s7qs6bgaxnqbjv7AL1sjqwuHI2X2uWZww5OWz80U6dUapJQ5gG7ctXO/JLhUOgIKTHaYM5mZlIDdiDhHGTUa7rT6g0djQjPWVtsXAj+jy1vpimJ/VtJ90po8/HpPLT5ScXF0GgnCuNfidWl/vkRyz3nKp8Y6mpL0RzlanqVyxPWn6jwqpyxPHF4fWps3jYvT/Ktm8LQz8fxaP06AeItG4NrdqWMPLf+GmkB+DZpq1InDQTNVYvQwkzE9xv64Iq0yYwQc+he3iR96BhUIOZoekRUbjfuSc0zU3zTVaCpHfjFqLbuqCscxsY+m9kcyMzOt7DC+9Cr6GYjjYqDHNlY4CaGv5NfYFwpfxyZF7Xib0rWTct+j6irB1RYeQwVJszHQ9ceiMjIQGWoWeQ+ShJtL/0BzGIbGqvqMe5ESqMGIxq82eJjjX9YSyrx5ViWprQNDNFFe+p0Lb/4IZIuxeNBI8JSLsdjhLGRqgyfSJK1DQSHefzHXuQsnwNMpMeo2TtWqj+20Jo1anF2kpevByp/gHISH4CfMyHSLJCMsOVwpAe1c1+9x63DSxRxrYFqi30LnqkJ/RtJ5Ee5YcTy09Ht8zFcuBxubi4dpVzpanKnyeWe44+pFcmPeV8bVK5yqT6HeTaVzRPGgkJP6+d2FmmTI7K8+bXS1m/CUnT50B/2ULoDeyTq0naWBlxCbAIPZ0v0uNXJi1Oq14dVPt1NvPFkHBH1LeGhn41lLZtgafr/kCtG+ehoV89V593zOsj63kq23AGa39XbDz+S0TID1x6oQolRc3JweP5S1B9yXzE9Mmd85AddLUtYbBpDbTMTBm5RrVwRLGSJWG0YyvehlxAnNsYVFvgjQrDB+H97Tu416odDDasRLmfO+Nh1z54d+0GIz2pumUcWirIhHxThFvVuTMYoUr1J0V6VedMF62r/aNDbrKMicM9e2doGNaA+dlg5GRkIKKxHUoYGcBoqw8eTZ+DF/sPwXDbH4jpMYCRLH+c2q3tEGXTBro9ujKyvefYAcV1dUF+tNfHT+FhL1dUcB+KqjMnI3XPASR4eLED8lNJjzS9537b2WGo16cH60PZN6wsR69Pn0OihxcMfNfi9ekQvNx/ECZH9kNdR+fzqHZKrXxxTU+M9LhNLJSfbtHCOaI58LhcXFy7yrnSVOW1E8s9p0x6QvnapHKVSfU7baqXaJ400j4LQ3rK8+ava/KyVUheuBSGW9aj7MeEnNzz6HZd8O7KdZhfOomo5q1VmrdCUkeBEItrIUyDo36ov2KlSqJUowaouT8gTxWO9NRLl4b+isUo69IxzzsPe7siI/oBTI8eRJRtG5Ru2QLktxMKplA7lSaPQ0X3oXh19CQjxupL56P8x3yJd62soa5dBuYhxxTPTQ7tRmnrprlIT6quweZ1CtLDR5PNMuwS3l68ItmfFOmVsW8pWtfQb2Mu0iPtNcrWCWXsbWG4dQNeBgUjdsBwhp9e356gQ+LV8VNMG4zp+YH0+OOkwFHWs+dsjdTLlmV1Xx09gXpJ0Xi6cQseTfWG8W5/aDvY4XnA7k8mPSE5MTm8F+o62qI+PYUcaWnivnMX1oSBnw+imjlAd0BvpmF/ifLVSU8oPx2RhFhuOi4XFx8Mfq40VfnpiJyEcs/xSU8sX5tUrjKpfqdOGf8hMYJAnjRls5W+461duxZLcU8f4XNFyF3Anzcfj6c+m5lQV18yj53+/EIaS2ZiEvO7FdSnl5n8BPEjxuBNyAUY7fKDTmt7ZD5JQWQDG5AfkcxcXV5+OK7fnKwsFtCI6TsE2W/fonbkDVCUjyt00j/s1o9t7rTbd5Cyxgfml04h++WrPKYRkUHswBFMg7O4ehYvDwYhadZ8GO/cCm3HVqzJ+x1+xvubYaibEIlnm/2ROHEGLK+eY1oSX9OjfsTqmp4KYlqZVi0LRjCVxnuispcnG5tUf5yZypnFfPNWo1pV0bpmZ4OZj5RfStTQZ4cIjZvrl8Ode49MXjLDlcdJJmvSzHlMGyTyozWgUu/xfeYXJZKpOHoECwZR0OtTNT3FuNXUUEK/OmuXfHpCJrKQHL27cg3R7boyjTwz8REeL1wGi4sn2dw/d/nqpCeUn27ypHF5SE85Fxdf0+PnSlOVP08s9xyf9MTytUnlKpPqd9LEsaI5AJXNVvq5Q6du0C6jjdDLp/KQnti8+YLx5tx5POjSB9ptHGDMS8qZfv8hIps7MNOUzMOCkh718czXj5FIjTW/Qbfnzx9I5qceSLsVBsvwq1AvU5r97vXZ83i6ch3rhzQNKvHuvyB1937Uun0FGlUqKYb88q+/EevqhpoHAvAq+ARSA3bD8spZZD5OFvQHkT8qefHvMNq+Gen3ovMQSbRzF6SF30Hd+Eg8mjkPzzb4MgJU09BQSXpcXdOThxmZaJrUZEEg3b49mMksRHr8/jhNT3mjkk9PiPS4umZngvNoevc79YB6ubIwOxWElFXrkTR7YS5ypz440lMeZ+qOPYgfPZ6RTwW3IYgfOhov/z7KSE+teHE827INiUr5ED+Heas8bzG/oLIcpYXfRZRDe+gvmc+aSJgwDebnjkLL4vN/j/3VSU8oP5239xTRHHhcLi7+n5Dk50o7czZEMn+eWO45PumJ5WuTylUmlT+M/gaDWJ608np6ecxb6uf48dNITopWfEAuFPDgz5syKys0q8xMRFhZMy2MAgsVRgwBO12He+DdjVuoNnsadDq1KzDpZaU8RfwIT0ZoTAMxrIHMhEe479ILut27MCLkypMVa/F47iJmypIgZz57hpgufZCVmsr8aXxNjxFnx2749/UbZnKRhlWua2eUH9Qvr6b3JAWx/Ybi3fWbLCBC7ZEGSffIKEJI5W6dJuzuoNnpv5k5SZoa3T2kwtf0XgUfF61bY+MqhXmb8z4NL3btg+Wti3h7+Ypkf5LmrZ2NaF0D33W5SI/GGjfYHS8OBjHyfnXsJPtZ//dF0Ovfi2nOZKaWtm2O+GEezLzlj5N8oqTlUqRc09iQ4UgExJEeRfLJrDU9dpD9/lM1PbHorBDp5ZKjwJ3MxUKBosyUFJgE7kSUzY/Q6eAM/d8Wfm4lj7X31UlPKD/dlMnjRHPMcbm4ONJTzpUmlcera5efRHPP8UmPgFHOI7d+7XLJXGWq+hXLk0Z/fYvv06MEkB06dUeVKpVZll+uqMoRpywdL/YGIm7EhxTi/ELBBNPgA8h6kpIv0hOSOk0TY+ivW477Tp0/PC5WDGYn/kLJenUUr5NJdc/OCZnJKbmaELun9z4snEVlqy9bwK7BJM/9FTV8ViOm72BBwad5UJ9Uoqxbo5h2GRjv9AMRWcIvk6C/cglzykc0bgnt1q1g8DG/XK5ARlaWaF26EsNFb/V6dUOUXVsWLSWTUKw/ctxLBjJmTxOtW7p509ya3uNkPOjUHTlp6bAMu4zs92mIaNCCRWuN//RldyJf7DkAAwpkdO/PSI8/zuw3b/Fk+Rrm12UEOswDFGSwvB6C7NdvmFZVzqUjDHxWqfTpiTEP+eSM9/4pGZ2VumtJcmR+4QTenD7HfI6Gf27Cu0uheO6/A2TuFy+v932Snlh+OrHcdMq+LeVcaWyBRfLnURomqdxzbm6D2Z/IE8o3dvduFCjlu1iuMql+6ZlYnjTl+dAhYGVVD0sWzWW595RJj/tZaN7KEkLO75Rlq5hWQKSg094JVWdMhrpuOcUXGaru6fHbJPOwdNNGqL58MdIfxiDBbQy7FlJ50liUHzwgj4CSwFMU+e31W8yhTZus8pTx7OuM/BShDUP3/Mq0aM7u/tHFVyrkN6OrHO+uXmdzq+jpziK3EQ1s2JclRgFbUPJjfjk+6UnV5cxGzjdHfsKMmDhY3jjPzG6h/qg9VVdWxMaqbBZThFPT0gzV5s1iARgq5MdM8PRCemQ0Iz+KvGoYGeS6ssKN0yRoL+KGjmZf41BQqMLwwYgbOgrF9XRRwsgQb0IuKnxmqgIZn5v0+HJEWuj/unwxTU/VRPJ7P01VOwV5/im55+RcZQVB+tt4l66kKJvR38bI/vujiP9lIt4cPYlad67+5yYjk97HP+X4LSfc/M9JlTzg7x4BmfQKscT/NU2vEFOUq8gIyAh8gwh8NU3vG8RCHpKMgIxAEUBAJr0isMjyFGUEZAT+HwGZ9GRpkBGQEShSCMikV6SWW56sjICMgEx6sgzICMgIFCkEZNIrUsstT1ZGQEZAJj1ZBmQEZASKFAIy6RWp5ZYnKyMgIyCTniwDMgIyAkUKgY+kF/P/iduK1PTlycoIyAgUNQRyoBb7f2T7CgXjUsxNAAAAAElFTkSuQmCC"/>
          <p:cNvSpPr>
            <a:spLocks noChangeAspect="1" noChangeArrowheads="1"/>
          </p:cNvSpPr>
          <p:nvPr/>
        </p:nvSpPr>
        <p:spPr bwMode="auto">
          <a:xfrm>
            <a:off x="155575" y="-204788"/>
            <a:ext cx="3019425" cy="43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214282" y="857238"/>
            <a:ext cx="2555132" cy="812026"/>
          </a:xfrm>
          <a:prstGeom prst="rect">
            <a:avLst/>
          </a:prstGeom>
          <a:solidFill>
            <a:srgbClr val="79DCFB"/>
          </a:solidFill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/>
              <a:t> </a:t>
            </a:r>
            <a:r>
              <a:rPr lang="ru-RU" sz="4800" b="1" dirty="0" smtClean="0"/>
              <a:t> </a:t>
            </a:r>
            <a:r>
              <a:rPr lang="ru-RU" sz="4800" b="1" dirty="0">
                <a:latin typeface="Franklin Gothic Medium" panose="020B0603020102020204" pitchFamily="34" charset="0"/>
              </a:rPr>
              <a:t>Место прохождения пути вместе с клиентом проводилось </a:t>
            </a:r>
            <a:r>
              <a:rPr lang="ru-RU" sz="4800" b="1" dirty="0" smtClean="0">
                <a:latin typeface="Franklin Gothic Medium" panose="020B0603020102020204" pitchFamily="34" charset="0"/>
              </a:rPr>
              <a:t>в</a:t>
            </a:r>
            <a:endParaRPr lang="ru-RU" sz="4800" b="1" dirty="0">
              <a:latin typeface="Franklin Gothic Medium" panose="020B0603020102020204" pitchFamily="34" charset="0"/>
              <a:ea typeface="Cambria Math" pitchFamily="18" charset="0"/>
            </a:endParaRPr>
          </a:p>
          <a:p>
            <a:pPr marL="0" indent="0" algn="ctr">
              <a:buNone/>
            </a:pPr>
            <a:r>
              <a:rPr lang="ru-RU" sz="4800" b="1" dirty="0" smtClean="0"/>
              <a:t>   </a:t>
            </a:r>
            <a:r>
              <a:rPr lang="ru-RU" sz="4800" b="1" dirty="0">
                <a:latin typeface="Franklin Gothic Medium" panose="020B0603020102020204" pitchFamily="34" charset="0"/>
              </a:rPr>
              <a:t>отдаленных сельских населенных пунктах района  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3857620" y="857238"/>
            <a:ext cx="4546891" cy="456930"/>
          </a:xfrm>
          <a:prstGeom prst="rect">
            <a:avLst/>
          </a:prstGeom>
          <a:solidFill>
            <a:srgbClr val="79DCFB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ru-RU" sz="1400" b="1" dirty="0" smtClean="0">
                <a:latin typeface="Franklin Gothic Medium" panose="020B0603020102020204" pitchFamily="34" charset="0"/>
              </a:rPr>
              <a:t>Прохождение   пути  вместе   с клиентом </a:t>
            </a:r>
            <a:endParaRPr lang="ru-RU" sz="1400" b="1" dirty="0">
              <a:latin typeface="Franklin Gothic Medium" panose="020B0603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 flipV="1">
            <a:off x="214282" y="1785932"/>
            <a:ext cx="2500330" cy="1357322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3" y="3214692"/>
            <a:ext cx="2505384" cy="1500198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4" name="Рисунок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72198" y="1714494"/>
            <a:ext cx="1500198" cy="2772308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9124" y="1928808"/>
            <a:ext cx="1571636" cy="265755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6051" y="2045969"/>
            <a:ext cx="1571636" cy="2687955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7" name="Рисунок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643834" y="1500180"/>
            <a:ext cx="1370594" cy="2583613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0486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214282" y="142858"/>
            <a:ext cx="8786874" cy="64294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НАБЛЮДЕНИЕ И СОБСТВЕННЫЙ ОПЫТ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1428743"/>
            <a:ext cx="2088801" cy="3457752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357158" y="857238"/>
            <a:ext cx="1428760" cy="514544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b="1" dirty="0" smtClean="0">
                <a:solidFill>
                  <a:srgbClr val="C00000"/>
                </a:solidFill>
                <a:latin typeface="Franklin Gothic Medium" panose="020B0603020102020204" pitchFamily="34" charset="0"/>
                <a:cs typeface="Caladea"/>
              </a:rPr>
              <a:t>15</a:t>
            </a:r>
          </a:p>
          <a:p>
            <a:pPr marL="0" indent="0" algn="ctr">
              <a:buNone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  <a:cs typeface="Caladea"/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  <a:latin typeface="Franklin Gothic Medium" panose="020B0603020102020204" pitchFamily="34" charset="0"/>
                <a:cs typeface="Caladea"/>
              </a:rPr>
              <a:t>наблюдений</a:t>
            </a:r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Franklin Gothic Medium" panose="020B0603020102020204" pitchFamily="34" charset="0"/>
                <a:ea typeface="Comic Sans MS"/>
                <a:cs typeface="Caladea"/>
              </a:rPr>
              <a:t/>
            </a:r>
            <a:br>
              <a:rPr lang="ru-RU" sz="1400" b="1" dirty="0">
                <a:solidFill>
                  <a:schemeClr val="bg2">
                    <a:lumMod val="50000"/>
                  </a:schemeClr>
                </a:solidFill>
                <a:latin typeface="Franklin Gothic Medium" panose="020B0603020102020204" pitchFamily="34" charset="0"/>
                <a:ea typeface="Comic Sans MS"/>
                <a:cs typeface="Caladea"/>
              </a:rPr>
            </a:br>
            <a:endParaRPr lang="ru-RU" sz="1400" b="1" dirty="0">
              <a:solidFill>
                <a:schemeClr val="bg2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58017" y="1428742"/>
            <a:ext cx="2143139" cy="3429024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423" y="1428742"/>
            <a:ext cx="2143140" cy="3454737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" name="Рисунок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2844" y="1428742"/>
            <a:ext cx="2062381" cy="345473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1857356" y="857238"/>
            <a:ext cx="5214974" cy="435615"/>
          </a:xfrm>
          <a:prstGeom prst="rect">
            <a:avLst/>
          </a:prstGeom>
          <a:solidFill>
            <a:srgbClr val="79DCFB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  <a:cs typeface="Caladea"/>
              </a:rPr>
              <a:t>Наблюдение проводилось  в отдаленных  сельских населенных         пунктах района</a:t>
            </a:r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Franklin Gothic Medium" panose="020B0603020102020204" pitchFamily="34" charset="0"/>
                <a:ea typeface="Comic Sans MS"/>
                <a:cs typeface="Caladea"/>
              </a:rPr>
              <a:t/>
            </a:r>
            <a:br>
              <a:rPr lang="ru-RU" sz="1400" b="1" dirty="0">
                <a:solidFill>
                  <a:schemeClr val="bg2">
                    <a:lumMod val="50000"/>
                  </a:schemeClr>
                </a:solidFill>
                <a:latin typeface="Franklin Gothic Medium" panose="020B0603020102020204" pitchFamily="34" charset="0"/>
                <a:ea typeface="Comic Sans MS"/>
                <a:cs typeface="Caladea"/>
              </a:rPr>
            </a:br>
            <a:endParaRPr lang="ru-RU" sz="1400" b="1" dirty="0">
              <a:solidFill>
                <a:schemeClr val="bg2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50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42844" y="195486"/>
            <a:ext cx="8858312" cy="64807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ГЛУБИННОЕ ИНТЕРВЬЮ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/>
          <a:srcRect b="29943"/>
          <a:stretch/>
        </p:blipFill>
        <p:spPr bwMode="auto">
          <a:xfrm>
            <a:off x="7358082" y="2643188"/>
            <a:ext cx="1622554" cy="2357454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71868" y="2643188"/>
            <a:ext cx="1857388" cy="2357454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" name="Рисунок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00694" y="2643757"/>
            <a:ext cx="1785950" cy="2356885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9" name="Рисунок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1591" y="2643188"/>
            <a:ext cx="1568500" cy="2357454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1178555" y="915566"/>
            <a:ext cx="3329733" cy="435495"/>
          </a:xfrm>
          <a:prstGeom prst="rect">
            <a:avLst/>
          </a:prstGeom>
          <a:solidFill>
            <a:srgbClr val="79DCFB"/>
          </a:solidFill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>
                <a:latin typeface="Franklin Gothic Medium" panose="020B0603020102020204" pitchFamily="34" charset="0"/>
              </a:rPr>
              <a:t> </a:t>
            </a:r>
            <a:r>
              <a:rPr lang="ru-RU" sz="4000" b="1" dirty="0">
                <a:latin typeface="Franklin Gothic Medium" panose="020B0603020102020204" pitchFamily="34" charset="0"/>
              </a:rPr>
              <a:t>Респондентами глубинного интервью стали </a:t>
            </a:r>
            <a:r>
              <a:rPr lang="ru-RU" sz="4000" b="1" dirty="0" smtClean="0">
                <a:latin typeface="Franklin Gothic Medium" panose="020B0603020102020204" pitchFamily="34" charset="0"/>
              </a:rPr>
              <a:t>жители отдаленных  сельских  населенных пунктов </a:t>
            </a:r>
            <a:r>
              <a:rPr lang="ru-RU" sz="4000" b="1" dirty="0" err="1">
                <a:latin typeface="Franklin Gothic Medium" panose="020B0603020102020204" pitchFamily="34" charset="0"/>
              </a:rPr>
              <a:t>Волоконовского</a:t>
            </a:r>
            <a:r>
              <a:rPr lang="ru-RU" sz="4000" b="1" dirty="0">
                <a:latin typeface="Franklin Gothic Medium" panose="020B0603020102020204" pitchFamily="34" charset="0"/>
              </a:rPr>
              <a:t> района</a:t>
            </a: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4572000" y="928676"/>
            <a:ext cx="4429155" cy="1643073"/>
          </a:xfrm>
          <a:prstGeom prst="rect">
            <a:avLst/>
          </a:prstGeom>
          <a:solidFill>
            <a:srgbClr val="79DCFB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300" b="1" i="1" u="sng" dirty="0" smtClean="0">
                <a:solidFill>
                  <a:srgbClr val="DF2DBD"/>
                </a:solidFill>
                <a:latin typeface="Franklin Gothic Medium" panose="020B0603020102020204" pitchFamily="34" charset="0"/>
                <a:ea typeface="Cambria Math" pitchFamily="18" charset="0"/>
              </a:rPr>
              <a:t>Наши 5  открытий</a:t>
            </a:r>
          </a:p>
          <a:p>
            <a:pPr marL="0" indent="0" algn="just">
              <a:buNone/>
            </a:pPr>
            <a:r>
              <a:rPr lang="ru-RU" sz="1000" b="1" dirty="0" smtClean="0">
                <a:latin typeface="Franklin Gothic Medium" panose="020B0603020102020204" pitchFamily="34" charset="0"/>
                <a:ea typeface="Cambria Math" pitchFamily="18" charset="0"/>
              </a:rPr>
              <a:t>1</a:t>
            </a:r>
            <a:r>
              <a:rPr lang="ru-RU" sz="900" b="1" dirty="0" smtClean="0">
                <a:latin typeface="Franklin Gothic Medium" panose="020B0603020102020204" pitchFamily="34" charset="0"/>
                <a:ea typeface="Cambria Math" pitchFamily="18" charset="0"/>
              </a:rPr>
              <a:t>. Цены на товары  в ближайших стационарных магазинах значительно выше чем в районе.</a:t>
            </a:r>
          </a:p>
          <a:p>
            <a:pPr marL="0" indent="0" algn="just">
              <a:buNone/>
            </a:pPr>
            <a:r>
              <a:rPr lang="ru-RU" sz="900" b="1" dirty="0" smtClean="0">
                <a:latin typeface="Franklin Gothic Medium" panose="020B0603020102020204" pitchFamily="34" charset="0"/>
                <a:ea typeface="Cambria Math" pitchFamily="18" charset="0"/>
              </a:rPr>
              <a:t>2. Маленький ассортимент  и отсутствие товаров для детей</a:t>
            </a:r>
          </a:p>
          <a:p>
            <a:pPr marL="0" indent="0" algn="just">
              <a:buNone/>
            </a:pPr>
            <a:r>
              <a:rPr lang="ru-RU" sz="900" b="1" dirty="0" smtClean="0">
                <a:latin typeface="Franklin Gothic Medium" panose="020B0603020102020204" pitchFamily="34" charset="0"/>
                <a:ea typeface="Cambria Math" pitchFamily="18" charset="0"/>
              </a:rPr>
              <a:t>3. Ближайший магазин находится в 10 </a:t>
            </a:r>
            <a:r>
              <a:rPr lang="ru-RU" sz="900" b="1" dirty="0">
                <a:latin typeface="Franklin Gothic Medium" panose="020B0603020102020204" pitchFamily="34" charset="0"/>
                <a:ea typeface="Cambria Math" pitchFamily="18" charset="0"/>
              </a:rPr>
              <a:t>км </a:t>
            </a:r>
            <a:r>
              <a:rPr lang="ru-RU" sz="900" b="1" dirty="0" smtClean="0">
                <a:latin typeface="Franklin Gothic Medium" panose="020B0603020102020204" pitchFamily="34" charset="0"/>
                <a:ea typeface="Cambria Math" pitchFamily="18" charset="0"/>
              </a:rPr>
              <a:t> и соседи  оказывают помощь на безвозмездной основе.</a:t>
            </a:r>
          </a:p>
          <a:p>
            <a:pPr marL="0" indent="0" algn="just">
              <a:buNone/>
            </a:pPr>
            <a:r>
              <a:rPr lang="ru-RU" sz="900" b="1" dirty="0" smtClean="0">
                <a:latin typeface="Franklin Gothic Medium" panose="020B0603020102020204" pitchFamily="34" charset="0"/>
                <a:ea typeface="Cambria Math" pitchFamily="18" charset="0"/>
              </a:rPr>
              <a:t> 4. Глава администрации лично собирает заказы , покупает и привозит их населению.</a:t>
            </a:r>
          </a:p>
          <a:p>
            <a:pPr marL="0" indent="0" algn="just">
              <a:buNone/>
            </a:pPr>
            <a:r>
              <a:rPr lang="ru-RU" sz="900" b="1" dirty="0" smtClean="0">
                <a:latin typeface="Franklin Gothic Medium" panose="020B0603020102020204" pitchFamily="34" charset="0"/>
                <a:ea typeface="Cambria Math" pitchFamily="18" charset="0"/>
              </a:rPr>
              <a:t>5. Населению выгоднее заказывать товары   с доставкой на такси из района, чем покупать их в ближайшем населенном пункте.</a:t>
            </a: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1178555" y="1388982"/>
            <a:ext cx="3329733" cy="966744"/>
          </a:xfrm>
          <a:prstGeom prst="rect">
            <a:avLst/>
          </a:prstGeom>
          <a:solidFill>
            <a:srgbClr val="79DCFB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000" b="1" dirty="0" smtClean="0">
                <a:latin typeface="Franklin Gothic Medium" panose="020B0603020102020204" pitchFamily="34" charset="0"/>
              </a:rPr>
              <a:t> При проведении глубинного интервью мы для себя  отметили, что люди несмотря на имеющуюся проблему открыты и  охотно идут на контакт.</a:t>
            </a:r>
            <a:br>
              <a:rPr lang="ru-RU" sz="1000" b="1" dirty="0" smtClean="0">
                <a:latin typeface="Franklin Gothic Medium" panose="020B0603020102020204" pitchFamily="34" charset="0"/>
              </a:rPr>
            </a:br>
            <a:r>
              <a:rPr lang="ru-RU" sz="1000" b="1" dirty="0" smtClean="0">
                <a:latin typeface="Franklin Gothic Medium" panose="020B0603020102020204" pitchFamily="34" charset="0"/>
              </a:rPr>
              <a:t>Во время опроса мы общались с респондентами  не только по вопросам нашей жизненной ситуации, но и на темы личного характера </a:t>
            </a:r>
            <a:endParaRPr lang="ru-RU" sz="1000" b="1" dirty="0">
              <a:latin typeface="Franklin Gothic Medium" panose="020B0603020102020204" pitchFamily="34" charset="0"/>
              <a:ea typeface="Cambria Math" pitchFamily="18" charset="0"/>
            </a:endParaRPr>
          </a:p>
        </p:txBody>
      </p:sp>
      <p:sp>
        <p:nvSpPr>
          <p:cNvPr id="14" name="Овальная выноска 13"/>
          <p:cNvSpPr/>
          <p:nvPr/>
        </p:nvSpPr>
        <p:spPr>
          <a:xfrm rot="21297674">
            <a:off x="5169699" y="2564374"/>
            <a:ext cx="1664028" cy="987441"/>
          </a:xfrm>
          <a:prstGeom prst="wedgeEllipseCallout">
            <a:avLst>
              <a:gd name="adj1" fmla="val 31083"/>
              <a:gd name="adj2" fmla="val 70710"/>
            </a:avLst>
          </a:prstGeom>
          <a:solidFill>
            <a:srgbClr val="F5E1CB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00" b="1" i="1" dirty="0" smtClean="0">
                <a:latin typeface="Franklin Gothic Medium" panose="020B0603020102020204" pitchFamily="34" charset="0"/>
              </a:rPr>
              <a:t>Николай Иванович,</a:t>
            </a:r>
            <a:br>
              <a:rPr lang="ru-RU" sz="700" b="1" i="1" dirty="0" smtClean="0">
                <a:latin typeface="Franklin Gothic Medium" panose="020B0603020102020204" pitchFamily="34" charset="0"/>
              </a:rPr>
            </a:br>
            <a:r>
              <a:rPr lang="ru-RU" sz="700" b="1" i="1" dirty="0" smtClean="0">
                <a:latin typeface="Franklin Gothic Medium" panose="020B0603020102020204" pitchFamily="34" charset="0"/>
              </a:rPr>
              <a:t>62 года.</a:t>
            </a:r>
          </a:p>
          <a:p>
            <a:pPr algn="ctr"/>
            <a:r>
              <a:rPr lang="ru-RU" sz="700" b="1" i="1" dirty="0" smtClean="0">
                <a:latin typeface="Franklin Gothic Medium" panose="020B0603020102020204" pitchFamily="34" charset="0"/>
              </a:rPr>
              <a:t>Решите вопрос с обеспечением жителей нашего села необходимыми товарами. Сколько можно это терпеть!</a:t>
            </a:r>
            <a:endParaRPr lang="ru-RU" sz="700" b="1" i="1" dirty="0">
              <a:latin typeface="Franklin Gothic Medium" panose="020B0603020102020204" pitchFamily="34" charset="0"/>
            </a:endParaRPr>
          </a:p>
        </p:txBody>
      </p:sp>
      <p:sp>
        <p:nvSpPr>
          <p:cNvPr id="15" name="Овальная выноска 14"/>
          <p:cNvSpPr/>
          <p:nvPr/>
        </p:nvSpPr>
        <p:spPr>
          <a:xfrm rot="21400979">
            <a:off x="-10355" y="2265867"/>
            <a:ext cx="1596401" cy="663651"/>
          </a:xfrm>
          <a:prstGeom prst="wedgeEllipseCallout">
            <a:avLst>
              <a:gd name="adj1" fmla="val 21395"/>
              <a:gd name="adj2" fmla="val 93563"/>
            </a:avLst>
          </a:prstGeom>
          <a:solidFill>
            <a:srgbClr val="F5E1CB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00" b="1" i="1" dirty="0" smtClean="0">
                <a:latin typeface="Franklin Gothic Medium" panose="020B0603020102020204" pitchFamily="34" charset="0"/>
              </a:rPr>
              <a:t>Зоя Викторовна, 76 лет.</a:t>
            </a:r>
          </a:p>
          <a:p>
            <a:pPr algn="ctr"/>
            <a:r>
              <a:rPr lang="ru-RU" sz="700" b="1" i="1" dirty="0" smtClean="0">
                <a:latin typeface="Franklin Gothic Medium" panose="020B0603020102020204" pitchFamily="34" charset="0"/>
              </a:rPr>
              <a:t>Помогите нам пожалуйста, «Пенсионеры должны жить, а не выживать!»</a:t>
            </a:r>
            <a:endParaRPr lang="ru-RU" sz="700" b="1" i="1" dirty="0">
              <a:latin typeface="Franklin Gothic Medium" panose="020B0603020102020204" pitchFamily="34" charset="0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35496" y="915566"/>
            <a:ext cx="1143059" cy="37800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600" dirty="0" smtClean="0">
                <a:latin typeface="Franklin Gothic Medium" panose="020B0603020102020204" pitchFamily="34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Franklin Gothic Medium" panose="020B0603020102020204" pitchFamily="34" charset="0"/>
              </a:rPr>
              <a:t>25 </a:t>
            </a:r>
          </a:p>
          <a:p>
            <a:pPr marL="0" indent="0" algn="ctr">
              <a:buNone/>
            </a:pPr>
            <a:r>
              <a:rPr lang="ru-RU" sz="1600" b="1" dirty="0" smtClean="0">
                <a:solidFill>
                  <a:srgbClr val="C00000"/>
                </a:solidFill>
                <a:latin typeface="Franklin Gothic Medium" panose="020B0603020102020204" pitchFamily="34" charset="0"/>
              </a:rPr>
              <a:t>интервью</a:t>
            </a:r>
            <a:endParaRPr lang="ru-RU" sz="1600" b="1" dirty="0">
              <a:solidFill>
                <a:srgbClr val="C0000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6" name="Овальная выноска 15"/>
          <p:cNvSpPr/>
          <p:nvPr/>
        </p:nvSpPr>
        <p:spPr>
          <a:xfrm rot="21408980">
            <a:off x="3379222" y="2178758"/>
            <a:ext cx="1306017" cy="816605"/>
          </a:xfrm>
          <a:prstGeom prst="wedgeEllipseCallout">
            <a:avLst>
              <a:gd name="adj1" fmla="val 19241"/>
              <a:gd name="adj2" fmla="val 76487"/>
            </a:avLst>
          </a:prstGeom>
          <a:solidFill>
            <a:srgbClr val="F5E1CB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00" b="1" i="1" dirty="0" smtClean="0">
                <a:latin typeface="Franklin Gothic Medium" panose="020B0603020102020204" pitchFamily="34" charset="0"/>
              </a:rPr>
              <a:t>Нина Петровна, 52  года.</a:t>
            </a:r>
          </a:p>
          <a:p>
            <a:pPr algn="ctr"/>
            <a:r>
              <a:rPr lang="ru-RU" sz="700" b="1" i="1" dirty="0" smtClean="0">
                <a:latin typeface="Franklin Gothic Medium" panose="020B0603020102020204" pitchFamily="34" charset="0"/>
              </a:rPr>
              <a:t>«Хотелось бы,  чтобы  органы власти понимали, что в селе тоже живут люди.»</a:t>
            </a:r>
            <a:endParaRPr lang="ru-RU" sz="700" b="1" i="1" dirty="0">
              <a:latin typeface="Franklin Gothic Medium" panose="020B0603020102020204" pitchFamily="34" charset="0"/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 rot="21400979">
            <a:off x="6933957" y="2502828"/>
            <a:ext cx="1596401" cy="725496"/>
          </a:xfrm>
          <a:prstGeom prst="wedgeEllipseCallout">
            <a:avLst>
              <a:gd name="adj1" fmla="val 48268"/>
              <a:gd name="adj2" fmla="val 128919"/>
            </a:avLst>
          </a:prstGeom>
          <a:solidFill>
            <a:srgbClr val="F5E1CB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00" b="1" i="1" dirty="0" smtClean="0">
                <a:latin typeface="Franklin Gothic Medium" panose="020B0603020102020204" pitchFamily="34" charset="0"/>
              </a:rPr>
              <a:t>Василий , 4</a:t>
            </a:r>
            <a:r>
              <a:rPr lang="ru-RU" sz="700" b="1" i="1" dirty="0">
                <a:latin typeface="Franklin Gothic Medium" panose="020B0603020102020204" pitchFamily="34" charset="0"/>
              </a:rPr>
              <a:t>5</a:t>
            </a:r>
            <a:r>
              <a:rPr lang="ru-RU" sz="700" b="1" i="1" dirty="0" smtClean="0">
                <a:latin typeface="Franklin Gothic Medium" panose="020B0603020102020204" pitchFamily="34" charset="0"/>
              </a:rPr>
              <a:t> лет.</a:t>
            </a:r>
          </a:p>
          <a:p>
            <a:pPr algn="ctr"/>
            <a:r>
              <a:rPr lang="ru-RU" sz="700" b="1" i="1" dirty="0" smtClean="0">
                <a:latin typeface="Franklin Gothic Medium" panose="020B0603020102020204" pitchFamily="34" charset="0"/>
              </a:rPr>
              <a:t>Человек должен жить в равных условиях проживания «Как в селе так и в городе»</a:t>
            </a:r>
            <a:endParaRPr lang="ru-RU" sz="700" b="1" i="1" dirty="0">
              <a:latin typeface="Franklin Gothic Medium" panose="020B0603020102020204" pitchFamily="34" charset="0"/>
            </a:endParaRPr>
          </a:p>
        </p:txBody>
      </p:sp>
      <p:pic>
        <p:nvPicPr>
          <p:cNvPr id="18" name="Рисунок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714480" y="2643189"/>
            <a:ext cx="1785950" cy="2357453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9" name="Овальная выноска 18"/>
          <p:cNvSpPr/>
          <p:nvPr/>
        </p:nvSpPr>
        <p:spPr>
          <a:xfrm rot="287340">
            <a:off x="1657421" y="2337296"/>
            <a:ext cx="1543450" cy="873701"/>
          </a:xfrm>
          <a:prstGeom prst="wedgeEllipseCallout">
            <a:avLst>
              <a:gd name="adj1" fmla="val -10184"/>
              <a:gd name="adj2" fmla="val 86859"/>
            </a:avLst>
          </a:prstGeom>
          <a:solidFill>
            <a:srgbClr val="F5E1CB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00" b="1" i="1" dirty="0" smtClean="0">
                <a:latin typeface="Franklin Gothic Medium" panose="020B0603020102020204" pitchFamily="34" charset="0"/>
              </a:rPr>
              <a:t>Юлия 38 лет.</a:t>
            </a:r>
          </a:p>
          <a:p>
            <a:pPr algn="ctr"/>
            <a:r>
              <a:rPr lang="ru-RU" sz="700" b="1" i="1" dirty="0" smtClean="0">
                <a:latin typeface="Franklin Gothic Medium" panose="020B0603020102020204" pitchFamily="34" charset="0"/>
              </a:rPr>
              <a:t>«Правительство говорит, рожайте, повышайте рождаемость, а условий для </a:t>
            </a:r>
            <a:r>
              <a:rPr lang="ru-RU" sz="700" b="1" i="1" dirty="0">
                <a:latin typeface="Franklin Gothic Medium" panose="020B0603020102020204" pitchFamily="34" charset="0"/>
              </a:rPr>
              <a:t> </a:t>
            </a:r>
            <a:r>
              <a:rPr lang="ru-RU" sz="700" b="1" i="1" dirty="0" smtClean="0">
                <a:latin typeface="Franklin Gothic Medium" panose="020B0603020102020204" pitchFamily="34" charset="0"/>
              </a:rPr>
              <a:t>детей не создают никаких.»</a:t>
            </a:r>
            <a:endParaRPr lang="ru-RU" sz="700" b="1" i="1" dirty="0"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71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9"/>
            <a:ext cx="8858312" cy="628692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КАРТА СИСТЕМЫ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142844" y="785801"/>
            <a:ext cx="8858312" cy="357190"/>
          </a:xfrm>
          <a:solidFill>
            <a:schemeClr val="bg2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000" dirty="0" smtClean="0"/>
              <a:t> </a:t>
            </a:r>
            <a:r>
              <a:rPr lang="ru-RU" sz="2000" b="1" dirty="0" smtClean="0"/>
              <a:t>По результатам глубинного интервью составлена карта системы</a:t>
            </a:r>
            <a:endParaRPr lang="ru-RU" sz="2000" b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142990"/>
            <a:ext cx="8786874" cy="385765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93566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79263"/>
            <a:ext cx="8606760" cy="677975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КОМПАС  ПЕРСОН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071802" y="1071552"/>
            <a:ext cx="2680868" cy="435495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000" dirty="0" smtClean="0"/>
              <a:t> </a:t>
            </a:r>
            <a:r>
              <a:rPr lang="ru-RU" sz="2000" b="1" dirty="0" err="1" smtClean="0">
                <a:solidFill>
                  <a:srgbClr val="0070C0"/>
                </a:solidFill>
              </a:rPr>
              <a:t>Метопрограммы</a:t>
            </a:r>
            <a:endParaRPr lang="ru-RU" sz="4800" b="1" dirty="0">
              <a:solidFill>
                <a:srgbClr val="0070C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857488" y="1714494"/>
            <a:ext cx="2808312" cy="71438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200" dirty="0" smtClean="0"/>
              <a:t> </a:t>
            </a:r>
            <a:r>
              <a:rPr lang="ru-RU" sz="1200" b="1" dirty="0" smtClean="0"/>
              <a:t>1. Испытывающие потребность в необходимых товарах – не испытывающие потребность в товарах</a:t>
            </a:r>
            <a:endParaRPr lang="ru-RU" sz="12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428992" y="2500312"/>
            <a:ext cx="2808312" cy="78581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200" b="1" dirty="0" smtClean="0"/>
              <a:t> 2. Есть поддержка (дети, внуки, помощники)</a:t>
            </a:r>
            <a:r>
              <a:rPr lang="ru-RU" sz="1200" b="1" dirty="0"/>
              <a:t> </a:t>
            </a:r>
            <a:r>
              <a:rPr lang="ru-RU" sz="1200" b="1" dirty="0" smtClean="0"/>
              <a:t>– не имеющие поддержку со стороны (одинокие, старики)</a:t>
            </a:r>
            <a:endParaRPr lang="ru-RU" sz="12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2786050" y="3286130"/>
            <a:ext cx="2809248" cy="69500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000" dirty="0" smtClean="0"/>
              <a:t> </a:t>
            </a:r>
            <a:r>
              <a:rPr lang="ru-RU" sz="1200" b="1" dirty="0"/>
              <a:t>3</a:t>
            </a:r>
            <a:r>
              <a:rPr lang="ru-RU" sz="1200" b="1" dirty="0" smtClean="0"/>
              <a:t>. Есть возможность самим приобрести товар – нет возможности приобрести товар</a:t>
            </a:r>
            <a:endParaRPr lang="ru-RU" sz="1200" b="1" dirty="0"/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3428992" y="4143386"/>
            <a:ext cx="2809248" cy="7453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200" b="1" dirty="0" smtClean="0"/>
              <a:t> 4. Довольны работой ближайшего магазина – разочаровавшиеся в ассортименте и ценах ближайшего магазина</a:t>
            </a: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6429388" y="1071552"/>
            <a:ext cx="2243350" cy="494586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000" dirty="0" smtClean="0"/>
              <a:t> </a:t>
            </a:r>
            <a:r>
              <a:rPr lang="ru-RU" sz="2900" b="1" dirty="0" smtClean="0">
                <a:solidFill>
                  <a:srgbClr val="0070C0"/>
                </a:solidFill>
              </a:rPr>
              <a:t>Определены 4 персона-модели</a:t>
            </a:r>
            <a:endParaRPr lang="ru-RU" sz="2900" b="1" dirty="0">
              <a:solidFill>
                <a:srgbClr val="0070C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61" r="3363" b="16797"/>
          <a:stretch/>
        </p:blipFill>
        <p:spPr>
          <a:xfrm>
            <a:off x="296116" y="1071552"/>
            <a:ext cx="2403676" cy="1714512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" name="Рисунок 12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2" b="27767"/>
          <a:stretch/>
        </p:blipFill>
        <p:spPr bwMode="auto">
          <a:xfrm>
            <a:off x="285720" y="2928940"/>
            <a:ext cx="2403676" cy="1945115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TextBox 20"/>
          <p:cNvSpPr txBox="1"/>
          <p:nvPr/>
        </p:nvSpPr>
        <p:spPr>
          <a:xfrm>
            <a:off x="6215074" y="1643057"/>
            <a:ext cx="2737267" cy="33340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ru-RU" sz="1200" b="1" kern="1200" dirty="0">
                <a:solidFill>
                  <a:schemeClr val="accent5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1.Крепкий хозяйственник </a:t>
            </a:r>
            <a:r>
              <a:rPr lang="ru-RU" sz="1200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(удовлетворен работой ближайшего магазина, не хочет ничего менять, не готов изменять своим привычкам.)</a:t>
            </a:r>
            <a:endParaRPr lang="ru-RU" sz="1200" dirty="0">
              <a:effectLst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200" b="1" dirty="0">
                <a:solidFill>
                  <a:schemeClr val="accent5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2. Полярник</a:t>
            </a:r>
          </a:p>
          <a:p>
            <a:pPr>
              <a:lnSpc>
                <a:spcPts val="1200"/>
              </a:lnSpc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(часто посещает ближайший магазин, принимает активные действия для приобретения качественного товара)</a:t>
            </a:r>
            <a:endParaRPr lang="ru-RU" sz="1200" dirty="0">
              <a:effectLst/>
              <a:ea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chemeClr val="accent5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3. Провинциал</a:t>
            </a:r>
          </a:p>
          <a:p>
            <a:pPr>
              <a:lnSpc>
                <a:spcPts val="1200"/>
              </a:lnSpc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(считает, что  необходимый и качеств. товар можно приобрести только в районе, готов преодолевать расстояние для удовлетворения своих потребностей, считает что жизнь в городе гораздо комфортнее.)</a:t>
            </a:r>
            <a:endParaRPr lang="ru-RU" sz="1200" dirty="0">
              <a:effectLst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200" b="1" dirty="0">
                <a:solidFill>
                  <a:schemeClr val="accent5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4. Вице-премьер</a:t>
            </a:r>
          </a:p>
          <a:p>
            <a:pPr>
              <a:lnSpc>
                <a:spcPts val="1200"/>
              </a:lnSpc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(просит внимания со стороны государства, требует незамедлительного предоставления товаров, жалуется, обращается)</a:t>
            </a:r>
            <a:endParaRPr lang="ru-RU" sz="1200" dirty="0">
              <a:effectLst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2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14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8"/>
            <a:ext cx="8858312" cy="71438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ambria Math" pitchFamily="18" charset="0"/>
                <a:ea typeface="Cambria Math" pitchFamily="18" charset="0"/>
              </a:rPr>
              <a:t>КАРТА ПУТИ КЛИЕНТА</a:t>
            </a:r>
            <a:endParaRPr lang="ru-RU" sz="2800" dirty="0">
              <a:solidFill>
                <a:schemeClr val="bg1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5" t="19192" r="435" b="26243"/>
          <a:stretch/>
        </p:blipFill>
        <p:spPr>
          <a:xfrm>
            <a:off x="142844" y="1285866"/>
            <a:ext cx="8858312" cy="3714776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0" name="TextBox 9"/>
          <p:cNvSpPr txBox="1"/>
          <p:nvPr/>
        </p:nvSpPr>
        <p:spPr>
          <a:xfrm>
            <a:off x="2643174" y="857238"/>
            <a:ext cx="3429024" cy="369332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Составление карты пути клиента </a:t>
            </a:r>
            <a:endParaRPr lang="ru-RU" dirty="0"/>
          </a:p>
        </p:txBody>
      </p:sp>
      <p:sp>
        <p:nvSpPr>
          <p:cNvPr id="12" name="Улыбающееся лицо 11"/>
          <p:cNvSpPr/>
          <p:nvPr/>
        </p:nvSpPr>
        <p:spPr>
          <a:xfrm rot="1550837">
            <a:off x="244102" y="4385640"/>
            <a:ext cx="726146" cy="631139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Тройная стрелка влево/вправо/вверх 12"/>
          <p:cNvSpPr/>
          <p:nvPr/>
        </p:nvSpPr>
        <p:spPr>
          <a:xfrm rot="19662090">
            <a:off x="8077388" y="4366559"/>
            <a:ext cx="995694" cy="553766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08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</TotalTime>
  <Words>751</Words>
  <Application>Microsoft Office PowerPoint</Application>
  <PresentationFormat>Экран (16:9)</PresentationFormat>
  <Paragraphs>122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25" baseType="lpstr">
      <vt:lpstr>Arial</vt:lpstr>
      <vt:lpstr>Caladea</vt:lpstr>
      <vt:lpstr>Calibri</vt:lpstr>
      <vt:lpstr>Calibri Light</vt:lpstr>
      <vt:lpstr>Cambria Math</vt:lpstr>
      <vt:lpstr>Comic Sans MS</vt:lpstr>
      <vt:lpstr>Franklin Gothic Medium</vt:lpstr>
      <vt:lpstr>Roboto Medium</vt:lpstr>
      <vt:lpstr>Times New Roman</vt:lpstr>
      <vt:lpstr>Тема Office</vt:lpstr>
      <vt:lpstr>1_Тема Office</vt:lpstr>
      <vt:lpstr>2_Тема Office</vt:lpstr>
      <vt:lpstr>АКСЕЛЕРАТОР  ПРОЕКТОВ ПО СЕРВИС-ДИЗАЙНУ</vt:lpstr>
      <vt:lpstr>СОСТАВ КОМАНДЫ</vt:lpstr>
      <vt:lpstr>ЖИЗНЕННАЯ СИТУАЦИЯ</vt:lpstr>
      <vt:lpstr>ПРОЖИВАНИЕ ОПЫТА</vt:lpstr>
      <vt:lpstr>Презентация PowerPoint</vt:lpstr>
      <vt:lpstr>Презентация PowerPoint</vt:lpstr>
      <vt:lpstr>КАРТА СИСТЕМЫ</vt:lpstr>
      <vt:lpstr>КОМПАС  ПЕРСОН</vt:lpstr>
      <vt:lpstr>КАРТА ПУТИ КЛИЕНТА</vt:lpstr>
      <vt:lpstr>ЭМОЦИИ  КЛИЕНТА</vt:lpstr>
      <vt:lpstr>Презентация PowerPoint</vt:lpstr>
      <vt:lpstr>ПРОЕКТНЫЙ ПЛАН</vt:lpstr>
      <vt:lpstr>СПАСИБО ЗА ВНИМАНИЕ!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АКСЕЛЕРАТОР  ПРОЕКТОВ ПО СЕРВИС-ДИЗАЙНУ</dc:title>
  <dc:creator>Антоннина</dc:creator>
  <cp:lastModifiedBy>Пользователь</cp:lastModifiedBy>
  <cp:revision>183</cp:revision>
  <cp:lastPrinted>2023-06-27T07:31:53Z</cp:lastPrinted>
  <dcterms:created xsi:type="dcterms:W3CDTF">2023-04-01T00:20:50Z</dcterms:created>
  <dcterms:modified xsi:type="dcterms:W3CDTF">2023-12-11T07:46:44Z</dcterms:modified>
</cp:coreProperties>
</file>