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sldIdLst>
    <p:sldId id="260" r:id="rId2"/>
  </p:sldIdLst>
  <p:sldSz cx="9901238" cy="6840538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FCFE"/>
    <a:srgbClr val="66FFCC"/>
    <a:srgbClr val="D9EDEF"/>
    <a:srgbClr val="FF8265"/>
    <a:srgbClr val="3366FF"/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22495" autoAdjust="0"/>
    <p:restoredTop sz="99484" autoAdjust="0"/>
  </p:normalViewPr>
  <p:slideViewPr>
    <p:cSldViewPr snapToGrid="0">
      <p:cViewPr varScale="1">
        <p:scale>
          <a:sx n="74" d="100"/>
          <a:sy n="74" d="100"/>
        </p:scale>
        <p:origin x="-1716" y="-90"/>
      </p:cViewPr>
      <p:guideLst>
        <p:guide orient="horz" pos="2159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25663"/>
            <a:ext cx="8415338" cy="14652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76675"/>
            <a:ext cx="6929438" cy="17478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AA421-7B80-49C5-A69D-11415665B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C9301-DC95-43B0-B62E-67BE553FC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0263" y="274638"/>
            <a:ext cx="2227262" cy="5835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2563" cy="5835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573EE-3CEA-4301-9417-45072CDC42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95300" y="1595438"/>
            <a:ext cx="8912225" cy="451485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50CD9-E9AD-429E-8865-F5143E8CD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BF988-C158-4174-992D-05DD41BD5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395788"/>
            <a:ext cx="8415337" cy="13589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898775"/>
            <a:ext cx="8415337" cy="1497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4F882-4734-462C-A733-0F1433505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595438"/>
            <a:ext cx="4379913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7613" y="1595438"/>
            <a:ext cx="4379912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D7F3D-4E30-4126-8169-224375846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398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1938"/>
            <a:ext cx="4375150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0113"/>
            <a:ext cx="4375150" cy="39401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29200" y="1531938"/>
            <a:ext cx="4376738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29200" y="2170113"/>
            <a:ext cx="4376738" cy="39401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BCE45-38CF-4C03-83E7-B83A0CE71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28819-5FEC-42E1-8DED-803BA8749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30B1B-CC01-45FA-911E-EC117077D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58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0325" y="273050"/>
            <a:ext cx="5535613" cy="5837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1925"/>
            <a:ext cx="3257550" cy="4678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A9F18-E617-474B-8C89-2006D7284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925" y="4787900"/>
            <a:ext cx="5942013" cy="565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39925" y="611188"/>
            <a:ext cx="5942013" cy="41036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39925" y="5353050"/>
            <a:ext cx="5942013" cy="803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BD1A7-233D-477C-8F42-12B72C474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22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95438"/>
            <a:ext cx="891222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29350"/>
            <a:ext cx="230981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2963" y="6229350"/>
            <a:ext cx="3135312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6125" y="6229350"/>
            <a:ext cx="23114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A23D4AC-CF7F-4C69-B82A-0B6888DD9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2278063" y="78582"/>
            <a:ext cx="4987925" cy="341313"/>
          </a:xfrm>
        </p:spPr>
        <p:txBody>
          <a:bodyPr/>
          <a:lstStyle/>
          <a:p>
            <a:pPr eaLnBrk="1" hangingPunct="1"/>
            <a:r>
              <a:rPr lang="ru-RU" sz="1600" dirty="0" smtClean="0">
                <a:solidFill>
                  <a:schemeClr val="tx1"/>
                </a:solidFill>
              </a:rPr>
              <a:t>Структура администрации </a:t>
            </a:r>
            <a:r>
              <a:rPr lang="ru-RU" sz="1600" dirty="0" err="1" smtClean="0">
                <a:solidFill>
                  <a:schemeClr val="tx1"/>
                </a:solidFill>
              </a:rPr>
              <a:t>Волоконовского</a:t>
            </a:r>
            <a:r>
              <a:rPr lang="ru-RU" sz="1600" dirty="0" smtClean="0">
                <a:solidFill>
                  <a:schemeClr val="tx1"/>
                </a:solidFill>
              </a:rPr>
              <a:t> района</a:t>
            </a:r>
          </a:p>
        </p:txBody>
      </p:sp>
      <p:sp>
        <p:nvSpPr>
          <p:cNvPr id="2051" name="Rectangle 13"/>
          <p:cNvSpPr>
            <a:spLocks noChangeArrowheads="1"/>
          </p:cNvSpPr>
          <p:nvPr/>
        </p:nvSpPr>
        <p:spPr bwMode="auto">
          <a:xfrm>
            <a:off x="2855914" y="1638300"/>
            <a:ext cx="1314448" cy="81915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b="1" dirty="0">
                <a:latin typeface="Tahoma" pitchFamily="34" charset="0"/>
              </a:rPr>
              <a:t>Заместитель главы 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администрации </a:t>
            </a:r>
            <a:r>
              <a:rPr lang="ru-RU" sz="800" b="1" dirty="0" smtClean="0">
                <a:latin typeface="Tahoma" pitchFamily="34" charset="0"/>
              </a:rPr>
              <a:t>района </a:t>
            </a:r>
          </a:p>
          <a:p>
            <a:pPr algn="ctr"/>
            <a:r>
              <a:rPr lang="ru-RU" sz="800" b="1" dirty="0" smtClean="0">
                <a:latin typeface="Tahoma" pitchFamily="34" charset="0"/>
              </a:rPr>
              <a:t>по социальной политике</a:t>
            </a:r>
            <a:endParaRPr lang="ru-RU" sz="800" b="1" dirty="0">
              <a:latin typeface="Tahoma" pitchFamily="34" charset="0"/>
            </a:endParaRPr>
          </a:p>
        </p:txBody>
      </p:sp>
      <p:sp>
        <p:nvSpPr>
          <p:cNvPr id="2052" name="Rectangle 14"/>
          <p:cNvSpPr>
            <a:spLocks noChangeArrowheads="1"/>
          </p:cNvSpPr>
          <p:nvPr/>
        </p:nvSpPr>
        <p:spPr bwMode="auto">
          <a:xfrm>
            <a:off x="4243388" y="1735138"/>
            <a:ext cx="1319212" cy="7254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000">
              <a:latin typeface="Tahoma" pitchFamily="34" charset="0"/>
            </a:endParaRPr>
          </a:p>
          <a:p>
            <a:pPr algn="ctr"/>
            <a:r>
              <a:rPr lang="ru-RU" sz="800" b="1">
                <a:latin typeface="Tahoma" pitchFamily="34" charset="0"/>
              </a:rPr>
              <a:t>Заместитель главы </a:t>
            </a:r>
          </a:p>
          <a:p>
            <a:pPr algn="ctr"/>
            <a:r>
              <a:rPr lang="ru-RU" sz="800" b="1">
                <a:latin typeface="Tahoma" pitchFamily="34" charset="0"/>
              </a:rPr>
              <a:t>администрации района,</a:t>
            </a:r>
          </a:p>
          <a:p>
            <a:pPr algn="ctr"/>
            <a:r>
              <a:rPr lang="ru-RU" sz="800" b="1">
                <a:latin typeface="Tahoma" pitchFamily="34" charset="0"/>
              </a:rPr>
              <a:t>руководитель аппарата</a:t>
            </a:r>
          </a:p>
          <a:p>
            <a:pPr algn="ctr"/>
            <a:r>
              <a:rPr lang="ru-RU" sz="800" b="1">
                <a:latin typeface="Tahoma" pitchFamily="34" charset="0"/>
              </a:rPr>
              <a:t> главы </a:t>
            </a:r>
          </a:p>
          <a:p>
            <a:pPr algn="ctr"/>
            <a:r>
              <a:rPr lang="ru-RU" sz="800" b="1">
                <a:latin typeface="Tahoma" pitchFamily="34" charset="0"/>
              </a:rPr>
              <a:t>администрации района</a:t>
            </a:r>
          </a:p>
          <a:p>
            <a:pPr algn="ctr"/>
            <a:r>
              <a:rPr lang="ru-RU" sz="800">
                <a:latin typeface="Tahoma" pitchFamily="34" charset="0"/>
              </a:rPr>
              <a:t> </a:t>
            </a:r>
          </a:p>
        </p:txBody>
      </p:sp>
      <p:sp>
        <p:nvSpPr>
          <p:cNvPr id="2053" name="Rectangle 23"/>
          <p:cNvSpPr>
            <a:spLocks noChangeArrowheads="1"/>
          </p:cNvSpPr>
          <p:nvPr/>
        </p:nvSpPr>
        <p:spPr bwMode="auto">
          <a:xfrm>
            <a:off x="6897688" y="1747838"/>
            <a:ext cx="1362075" cy="673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000">
                <a:latin typeface="Tahoma" pitchFamily="34" charset="0"/>
              </a:rPr>
              <a:t> </a:t>
            </a:r>
            <a:r>
              <a:rPr lang="ru-RU" sz="800" b="1">
                <a:latin typeface="Tahoma" pitchFamily="34" charset="0"/>
              </a:rPr>
              <a:t>Заместитель главы</a:t>
            </a:r>
          </a:p>
          <a:p>
            <a:pPr algn="ctr"/>
            <a:r>
              <a:rPr lang="ru-RU" sz="800" b="1">
                <a:latin typeface="Tahoma" pitchFamily="34" charset="0"/>
              </a:rPr>
              <a:t>администрации района </a:t>
            </a:r>
          </a:p>
          <a:p>
            <a:pPr algn="ctr"/>
            <a:r>
              <a:rPr lang="ru-RU" sz="800" b="1">
                <a:latin typeface="Tahoma" pitchFamily="34" charset="0"/>
              </a:rPr>
              <a:t>по стратегическому</a:t>
            </a:r>
          </a:p>
          <a:p>
            <a:pPr algn="ctr"/>
            <a:r>
              <a:rPr lang="ru-RU" sz="800" b="1">
                <a:latin typeface="Tahoma" pitchFamily="34" charset="0"/>
              </a:rPr>
              <a:t>развитию</a:t>
            </a:r>
          </a:p>
        </p:txBody>
      </p:sp>
      <p:sp>
        <p:nvSpPr>
          <p:cNvPr id="2054" name="Line 41"/>
          <p:cNvSpPr>
            <a:spLocks noChangeShapeType="1"/>
          </p:cNvSpPr>
          <p:nvPr/>
        </p:nvSpPr>
        <p:spPr bwMode="auto">
          <a:xfrm flipH="1">
            <a:off x="982663" y="1522413"/>
            <a:ext cx="8513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45"/>
          <p:cNvSpPr>
            <a:spLocks noChangeShapeType="1"/>
          </p:cNvSpPr>
          <p:nvPr/>
        </p:nvSpPr>
        <p:spPr bwMode="auto">
          <a:xfrm flipH="1">
            <a:off x="3665538" y="1535113"/>
            <a:ext cx="1587" cy="195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6" name="Rectangle 73"/>
          <p:cNvSpPr>
            <a:spLocks noChangeArrowheads="1"/>
          </p:cNvSpPr>
          <p:nvPr/>
        </p:nvSpPr>
        <p:spPr bwMode="auto">
          <a:xfrm>
            <a:off x="4813300" y="3238500"/>
            <a:ext cx="255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Tahoma" pitchFamily="34" charset="0"/>
              </a:rPr>
              <a:t> </a:t>
            </a:r>
          </a:p>
        </p:txBody>
      </p:sp>
      <p:sp>
        <p:nvSpPr>
          <p:cNvPr id="2057" name="Rectangle 140"/>
          <p:cNvSpPr>
            <a:spLocks noChangeArrowheads="1"/>
          </p:cNvSpPr>
          <p:nvPr/>
        </p:nvSpPr>
        <p:spPr bwMode="auto">
          <a:xfrm>
            <a:off x="4813300" y="3238500"/>
            <a:ext cx="255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dirty="0">
                <a:latin typeface="Tahoma" pitchFamily="34" charset="0"/>
              </a:rPr>
              <a:t> </a:t>
            </a:r>
          </a:p>
        </p:txBody>
      </p:sp>
      <p:sp>
        <p:nvSpPr>
          <p:cNvPr id="2058" name="Line 176"/>
          <p:cNvSpPr>
            <a:spLocks noChangeShapeType="1"/>
          </p:cNvSpPr>
          <p:nvPr/>
        </p:nvSpPr>
        <p:spPr bwMode="auto">
          <a:xfrm>
            <a:off x="5037138" y="966788"/>
            <a:ext cx="0" cy="538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9" name="Rectangle 210"/>
          <p:cNvSpPr>
            <a:spLocks noChangeArrowheads="1"/>
          </p:cNvSpPr>
          <p:nvPr/>
        </p:nvSpPr>
        <p:spPr bwMode="auto">
          <a:xfrm>
            <a:off x="136525" y="444272"/>
            <a:ext cx="2591400" cy="530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ru-RU" sz="1000" b="1" dirty="0"/>
              <a:t>Помощник главы администрации </a:t>
            </a:r>
            <a:endParaRPr lang="ru-RU" sz="1000" b="1" dirty="0" smtClean="0"/>
          </a:p>
          <a:p>
            <a:pPr algn="ctr" rtl="1"/>
            <a:r>
              <a:rPr lang="ru-RU" sz="1000" b="1" dirty="0" smtClean="0"/>
              <a:t>района по </a:t>
            </a:r>
            <a:r>
              <a:rPr lang="ru-RU" sz="1000" b="1" dirty="0"/>
              <a:t>информационной </a:t>
            </a:r>
            <a:endParaRPr lang="ru-RU" sz="1000" b="1" dirty="0" smtClean="0"/>
          </a:p>
          <a:p>
            <a:pPr algn="ctr" rtl="1"/>
            <a:r>
              <a:rPr lang="ru-RU" sz="1000" b="1" dirty="0" smtClean="0"/>
              <a:t>безопасности </a:t>
            </a:r>
            <a:endParaRPr lang="ru-RU" sz="1000" b="1" dirty="0"/>
          </a:p>
        </p:txBody>
      </p:sp>
      <p:sp>
        <p:nvSpPr>
          <p:cNvPr id="2060" name="Rectangle 213"/>
          <p:cNvSpPr>
            <a:spLocks noChangeArrowheads="1"/>
          </p:cNvSpPr>
          <p:nvPr/>
        </p:nvSpPr>
        <p:spPr bwMode="auto">
          <a:xfrm>
            <a:off x="1495425" y="1751013"/>
            <a:ext cx="1290638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000" dirty="0">
              <a:latin typeface="Tahoma" pitchFamily="34" charset="0"/>
            </a:endParaRPr>
          </a:p>
          <a:p>
            <a:pPr algn="ctr"/>
            <a:r>
              <a:rPr lang="ru-RU" sz="800" b="1" dirty="0">
                <a:latin typeface="Tahoma" pitchFamily="34" charset="0"/>
              </a:rPr>
              <a:t>Заместитель главы 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администрации района, 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начальник управления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 финансов и 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бюджетной политики</a:t>
            </a:r>
          </a:p>
          <a:p>
            <a:pPr algn="ctr"/>
            <a:r>
              <a:rPr lang="ru-RU" sz="1200" dirty="0">
                <a:latin typeface="Tahoma" pitchFamily="34" charset="0"/>
              </a:rPr>
              <a:t> </a:t>
            </a:r>
          </a:p>
        </p:txBody>
      </p:sp>
      <p:sp>
        <p:nvSpPr>
          <p:cNvPr id="2061" name="Rectangle 223"/>
          <p:cNvSpPr>
            <a:spLocks noChangeArrowheads="1"/>
          </p:cNvSpPr>
          <p:nvPr/>
        </p:nvSpPr>
        <p:spPr bwMode="auto">
          <a:xfrm>
            <a:off x="164907" y="3013640"/>
            <a:ext cx="1219254" cy="64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000" dirty="0">
                <a:latin typeface="Tahoma" pitchFamily="34" charset="0"/>
              </a:rPr>
              <a:t> </a:t>
            </a:r>
            <a:r>
              <a:rPr lang="ru-RU" sz="800" dirty="0">
                <a:latin typeface="Tahoma" pitchFamily="34" charset="0"/>
              </a:rPr>
              <a:t>Управление</a:t>
            </a:r>
          </a:p>
          <a:p>
            <a:pPr algn="ctr"/>
            <a:r>
              <a:rPr lang="ru-RU" sz="800" dirty="0">
                <a:latin typeface="Tahoma" pitchFamily="34" charset="0"/>
              </a:rPr>
              <a:t>сельского </a:t>
            </a:r>
            <a:r>
              <a:rPr lang="ru-RU" sz="800" dirty="0" smtClean="0">
                <a:latin typeface="Tahoma" pitchFamily="34" charset="0"/>
              </a:rPr>
              <a:t>хозяйства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администрации района</a:t>
            </a:r>
            <a:endParaRPr lang="ru-RU" sz="800" dirty="0">
              <a:latin typeface="Tahoma" pitchFamily="34" charset="0"/>
            </a:endParaRPr>
          </a:p>
        </p:txBody>
      </p:sp>
      <p:sp>
        <p:nvSpPr>
          <p:cNvPr id="2062" name="Rectangle 231"/>
          <p:cNvSpPr>
            <a:spLocks noChangeArrowheads="1"/>
          </p:cNvSpPr>
          <p:nvPr/>
        </p:nvSpPr>
        <p:spPr bwMode="auto">
          <a:xfrm>
            <a:off x="4230688" y="2628900"/>
            <a:ext cx="1293812" cy="73660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000" dirty="0">
                <a:latin typeface="Tahoma" pitchFamily="34" charset="0"/>
              </a:rPr>
              <a:t> </a:t>
            </a:r>
            <a:r>
              <a:rPr lang="ru-RU" sz="800" dirty="0" smtClean="0">
                <a:latin typeface="Tahoma" pitchFamily="34" charset="0"/>
              </a:rPr>
              <a:t>Заместитель руководителя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аппарата главы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администрации района –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начальник организационно-</a:t>
            </a:r>
            <a:endParaRPr lang="ru-RU" sz="800" dirty="0">
              <a:latin typeface="Tahoma" pitchFamily="34" charset="0"/>
            </a:endParaRPr>
          </a:p>
          <a:p>
            <a:pPr algn="ctr"/>
            <a:r>
              <a:rPr lang="ru-RU" sz="800" dirty="0" smtClean="0">
                <a:latin typeface="Tahoma" pitchFamily="34" charset="0"/>
              </a:rPr>
              <a:t>контрольного отдела</a:t>
            </a:r>
            <a:endParaRPr lang="ru-RU" sz="800" dirty="0">
              <a:latin typeface="Tahoma" pitchFamily="34" charset="0"/>
            </a:endParaRPr>
          </a:p>
        </p:txBody>
      </p:sp>
      <p:sp>
        <p:nvSpPr>
          <p:cNvPr id="2065" name="Rectangle 234"/>
          <p:cNvSpPr>
            <a:spLocks noChangeArrowheads="1"/>
          </p:cNvSpPr>
          <p:nvPr/>
        </p:nvSpPr>
        <p:spPr bwMode="auto">
          <a:xfrm>
            <a:off x="4207866" y="5364049"/>
            <a:ext cx="1214437" cy="331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dirty="0">
                <a:latin typeface="Tahoma" pitchFamily="34" charset="0"/>
              </a:rPr>
              <a:t>Отдел </a:t>
            </a:r>
          </a:p>
          <a:p>
            <a:pPr algn="ctr"/>
            <a:r>
              <a:rPr lang="ru-RU" sz="800" dirty="0">
                <a:latin typeface="Tahoma" pitchFamily="34" charset="0"/>
              </a:rPr>
              <a:t>по правовой работе</a:t>
            </a:r>
          </a:p>
        </p:txBody>
      </p:sp>
      <p:sp>
        <p:nvSpPr>
          <p:cNvPr id="2066" name="Line 238"/>
          <p:cNvSpPr>
            <a:spLocks noChangeShapeType="1"/>
          </p:cNvSpPr>
          <p:nvPr/>
        </p:nvSpPr>
        <p:spPr bwMode="auto">
          <a:xfrm flipH="1" flipV="1">
            <a:off x="2696484" y="640555"/>
            <a:ext cx="670603" cy="1706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67" name="Line 244"/>
          <p:cNvSpPr>
            <a:spLocks noChangeShapeType="1"/>
          </p:cNvSpPr>
          <p:nvPr/>
        </p:nvSpPr>
        <p:spPr bwMode="auto">
          <a:xfrm flipH="1">
            <a:off x="7445375" y="1528763"/>
            <a:ext cx="1588" cy="211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68" name="Rectangle 293"/>
          <p:cNvSpPr>
            <a:spLocks noChangeArrowheads="1"/>
          </p:cNvSpPr>
          <p:nvPr/>
        </p:nvSpPr>
        <p:spPr bwMode="auto">
          <a:xfrm>
            <a:off x="4218498" y="4356103"/>
            <a:ext cx="1225550" cy="3698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dirty="0">
                <a:latin typeface="Tahoma" pitchFamily="34" charset="0"/>
              </a:rPr>
              <a:t>  Информационно-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аналитический </a:t>
            </a:r>
            <a:r>
              <a:rPr lang="ru-RU" sz="800" dirty="0">
                <a:latin typeface="Tahoma" pitchFamily="34" charset="0"/>
              </a:rPr>
              <a:t>отдел</a:t>
            </a:r>
          </a:p>
        </p:txBody>
      </p:sp>
      <p:sp>
        <p:nvSpPr>
          <p:cNvPr id="2069" name="Rectangle 310"/>
          <p:cNvSpPr>
            <a:spLocks noChangeArrowheads="1"/>
          </p:cNvSpPr>
          <p:nvPr/>
        </p:nvSpPr>
        <p:spPr bwMode="auto">
          <a:xfrm>
            <a:off x="2968625" y="4893469"/>
            <a:ext cx="1092200" cy="3413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900" dirty="0">
                <a:latin typeface="Tahoma" pitchFamily="34" charset="0"/>
              </a:rPr>
              <a:t> </a:t>
            </a:r>
            <a:r>
              <a:rPr lang="ru-RU" sz="800" dirty="0">
                <a:latin typeface="Tahoma" pitchFamily="34" charset="0"/>
              </a:rPr>
              <a:t>Управление </a:t>
            </a:r>
          </a:p>
          <a:p>
            <a:pPr algn="ctr"/>
            <a:r>
              <a:rPr lang="ru-RU" sz="800" dirty="0">
                <a:latin typeface="Tahoma" pitchFamily="34" charset="0"/>
              </a:rPr>
              <a:t> образования</a:t>
            </a:r>
          </a:p>
        </p:txBody>
      </p:sp>
      <p:sp>
        <p:nvSpPr>
          <p:cNvPr id="2070" name="Rectangle 311"/>
          <p:cNvSpPr>
            <a:spLocks noChangeArrowheads="1"/>
          </p:cNvSpPr>
          <p:nvPr/>
        </p:nvSpPr>
        <p:spPr bwMode="auto">
          <a:xfrm>
            <a:off x="2940051" y="5356154"/>
            <a:ext cx="1060450" cy="37307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pPr algn="ctr"/>
            <a:endParaRPr lang="ru-RU" sz="900" dirty="0">
              <a:latin typeface="Tahoma" pitchFamily="34" charset="0"/>
            </a:endParaRPr>
          </a:p>
          <a:p>
            <a:pPr algn="ctr"/>
            <a:endParaRPr lang="ru-RU" sz="800" dirty="0" smtClean="0">
              <a:latin typeface="Tahoma" pitchFamily="34" charset="0"/>
            </a:endParaRPr>
          </a:p>
          <a:p>
            <a:pPr algn="ctr"/>
            <a:r>
              <a:rPr lang="ru-RU" sz="800" dirty="0" smtClean="0">
                <a:latin typeface="Tahoma" pitchFamily="34" charset="0"/>
              </a:rPr>
              <a:t>Управление</a:t>
            </a:r>
            <a:endParaRPr lang="ru-RU" sz="800" dirty="0">
              <a:latin typeface="Tahoma" pitchFamily="34" charset="0"/>
            </a:endParaRPr>
          </a:p>
          <a:p>
            <a:pPr algn="ctr"/>
            <a:r>
              <a:rPr lang="ru-RU" sz="800" dirty="0">
                <a:latin typeface="Tahoma" pitchFamily="34" charset="0"/>
              </a:rPr>
              <a:t>культуры </a:t>
            </a:r>
          </a:p>
          <a:p>
            <a:pPr algn="ctr"/>
            <a:endParaRPr lang="ru-RU" sz="800" dirty="0">
              <a:latin typeface="Tahoma" pitchFamily="34" charset="0"/>
            </a:endParaRPr>
          </a:p>
          <a:p>
            <a:pPr algn="ctr"/>
            <a:endParaRPr lang="ru-RU" sz="900" dirty="0">
              <a:latin typeface="Tahoma" pitchFamily="34" charset="0"/>
            </a:endParaRPr>
          </a:p>
        </p:txBody>
      </p:sp>
      <p:sp>
        <p:nvSpPr>
          <p:cNvPr id="2071" name="Rectangle 312"/>
          <p:cNvSpPr>
            <a:spLocks noChangeArrowheads="1"/>
          </p:cNvSpPr>
          <p:nvPr/>
        </p:nvSpPr>
        <p:spPr bwMode="auto">
          <a:xfrm>
            <a:off x="6986588" y="2617788"/>
            <a:ext cx="1330325" cy="396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800">
                <a:latin typeface="Tahoma" pitchFamily="34" charset="0"/>
              </a:rPr>
              <a:t>Отдел прогнозирования и</a:t>
            </a:r>
          </a:p>
          <a:p>
            <a:r>
              <a:rPr lang="ru-RU" sz="800">
                <a:latin typeface="Tahoma" pitchFamily="34" charset="0"/>
              </a:rPr>
              <a:t>развития муниципальной</a:t>
            </a:r>
          </a:p>
          <a:p>
            <a:r>
              <a:rPr lang="ru-RU" sz="800">
                <a:latin typeface="Tahoma" pitchFamily="34" charset="0"/>
              </a:rPr>
              <a:t>экономики</a:t>
            </a:r>
          </a:p>
        </p:txBody>
      </p:sp>
      <p:sp>
        <p:nvSpPr>
          <p:cNvPr id="2072" name="Rectangle 324"/>
          <p:cNvSpPr>
            <a:spLocks noChangeArrowheads="1"/>
          </p:cNvSpPr>
          <p:nvPr/>
        </p:nvSpPr>
        <p:spPr bwMode="auto">
          <a:xfrm>
            <a:off x="1456647" y="2628900"/>
            <a:ext cx="1239837" cy="317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900" dirty="0">
                <a:latin typeface="Tahoma" pitchFamily="34" charset="0"/>
              </a:rPr>
              <a:t> </a:t>
            </a:r>
            <a:r>
              <a:rPr lang="ru-RU" sz="800" dirty="0">
                <a:latin typeface="Tahoma" pitchFamily="34" charset="0"/>
              </a:rPr>
              <a:t>Управление финансов </a:t>
            </a:r>
          </a:p>
          <a:p>
            <a:pPr algn="ctr"/>
            <a:r>
              <a:rPr lang="ru-RU" sz="800" dirty="0">
                <a:latin typeface="Tahoma" pitchFamily="34" charset="0"/>
              </a:rPr>
              <a:t>и бюджетной политики</a:t>
            </a:r>
          </a:p>
        </p:txBody>
      </p:sp>
      <p:sp>
        <p:nvSpPr>
          <p:cNvPr id="2073" name="Line 327"/>
          <p:cNvSpPr>
            <a:spLocks noChangeShapeType="1"/>
          </p:cNvSpPr>
          <p:nvPr/>
        </p:nvSpPr>
        <p:spPr bwMode="auto">
          <a:xfrm flipH="1">
            <a:off x="2278063" y="1544638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74" name="Line 335"/>
          <p:cNvSpPr>
            <a:spLocks noChangeShapeType="1"/>
          </p:cNvSpPr>
          <p:nvPr/>
        </p:nvSpPr>
        <p:spPr bwMode="auto">
          <a:xfrm>
            <a:off x="2727325" y="32289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5" name="Rectangle 342"/>
          <p:cNvSpPr>
            <a:spLocks noChangeArrowheads="1"/>
          </p:cNvSpPr>
          <p:nvPr/>
        </p:nvSpPr>
        <p:spPr bwMode="auto">
          <a:xfrm>
            <a:off x="8505825" y="3135313"/>
            <a:ext cx="1090613" cy="322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>
                <a:latin typeface="Tahoma" pitchFamily="34" charset="0"/>
              </a:rPr>
              <a:t>Отдел архитектуры</a:t>
            </a:r>
          </a:p>
          <a:p>
            <a:pPr algn="ctr"/>
            <a:r>
              <a:rPr lang="ru-RU" sz="800">
                <a:latin typeface="Tahoma" pitchFamily="34" charset="0"/>
              </a:rPr>
              <a:t>и градостроительства</a:t>
            </a:r>
          </a:p>
        </p:txBody>
      </p:sp>
      <p:sp>
        <p:nvSpPr>
          <p:cNvPr id="2076" name="Line 343"/>
          <p:cNvSpPr>
            <a:spLocks noChangeShapeType="1"/>
          </p:cNvSpPr>
          <p:nvPr/>
        </p:nvSpPr>
        <p:spPr bwMode="auto">
          <a:xfrm flipH="1" flipV="1">
            <a:off x="190500" y="2116138"/>
            <a:ext cx="193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7" name="Line 344"/>
          <p:cNvSpPr>
            <a:spLocks noChangeShapeType="1"/>
          </p:cNvSpPr>
          <p:nvPr/>
        </p:nvSpPr>
        <p:spPr bwMode="auto">
          <a:xfrm>
            <a:off x="2819737" y="2578100"/>
            <a:ext cx="20076" cy="19869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8" name="Rectangle 347"/>
          <p:cNvSpPr>
            <a:spLocks noChangeArrowheads="1"/>
          </p:cNvSpPr>
          <p:nvPr/>
        </p:nvSpPr>
        <p:spPr bwMode="auto">
          <a:xfrm>
            <a:off x="3394075" y="712788"/>
            <a:ext cx="3113088" cy="244475"/>
          </a:xfrm>
          <a:prstGeom prst="rect">
            <a:avLst/>
          </a:prstGeom>
          <a:solidFill>
            <a:srgbClr val="FF826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>
                <a:latin typeface="Tahoma" pitchFamily="34" charset="0"/>
              </a:rPr>
              <a:t>Глава администрации района</a:t>
            </a:r>
          </a:p>
        </p:txBody>
      </p:sp>
      <p:sp>
        <p:nvSpPr>
          <p:cNvPr id="2079" name="Line 348"/>
          <p:cNvSpPr>
            <a:spLocks noChangeShapeType="1"/>
          </p:cNvSpPr>
          <p:nvPr/>
        </p:nvSpPr>
        <p:spPr bwMode="auto">
          <a:xfrm>
            <a:off x="984250" y="1539875"/>
            <a:ext cx="0" cy="166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80" name="Rectangle 351"/>
          <p:cNvSpPr>
            <a:spLocks noChangeArrowheads="1"/>
          </p:cNvSpPr>
          <p:nvPr/>
        </p:nvSpPr>
        <p:spPr bwMode="auto">
          <a:xfrm>
            <a:off x="136525" y="1747837"/>
            <a:ext cx="1292225" cy="9763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b="1" dirty="0">
                <a:latin typeface="Tahoma" pitchFamily="34" charset="0"/>
              </a:rPr>
              <a:t>Первый заместитель 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главы 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администрации района 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по развитию 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сельских территорий,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 начальник управления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 сельского хозяйства</a:t>
            </a:r>
          </a:p>
        </p:txBody>
      </p:sp>
      <p:sp>
        <p:nvSpPr>
          <p:cNvPr id="2083" name="Line 387"/>
          <p:cNvSpPr>
            <a:spLocks noChangeShapeType="1"/>
          </p:cNvSpPr>
          <p:nvPr/>
        </p:nvSpPr>
        <p:spPr bwMode="auto">
          <a:xfrm>
            <a:off x="4687888" y="2482850"/>
            <a:ext cx="6350" cy="82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4" name="Line 407"/>
          <p:cNvSpPr>
            <a:spLocks noChangeShapeType="1"/>
          </p:cNvSpPr>
          <p:nvPr/>
        </p:nvSpPr>
        <p:spPr bwMode="auto">
          <a:xfrm flipH="1">
            <a:off x="4703763" y="1543050"/>
            <a:ext cx="0" cy="201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85" name="Rectangle 422"/>
          <p:cNvSpPr>
            <a:spLocks noChangeArrowheads="1"/>
          </p:cNvSpPr>
          <p:nvPr/>
        </p:nvSpPr>
        <p:spPr bwMode="auto">
          <a:xfrm>
            <a:off x="2955925" y="5909127"/>
            <a:ext cx="1114425" cy="425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000" dirty="0">
                <a:latin typeface="Tahoma" pitchFamily="34" charset="0"/>
              </a:rPr>
              <a:t>    </a:t>
            </a:r>
            <a:r>
              <a:rPr lang="ru-RU" sz="800" dirty="0">
                <a:latin typeface="Tahoma" pitchFamily="34" charset="0"/>
              </a:rPr>
              <a:t>Управление </a:t>
            </a:r>
          </a:p>
          <a:p>
            <a:pPr algn="ctr"/>
            <a:r>
              <a:rPr lang="ru-RU" sz="800" dirty="0">
                <a:latin typeface="Tahoma" pitchFamily="34" charset="0"/>
              </a:rPr>
              <a:t>   социальной </a:t>
            </a:r>
          </a:p>
          <a:p>
            <a:pPr algn="ctr"/>
            <a:r>
              <a:rPr lang="ru-RU" sz="800" dirty="0">
                <a:latin typeface="Tahoma" pitchFamily="34" charset="0"/>
              </a:rPr>
              <a:t>защиты населения</a:t>
            </a:r>
          </a:p>
        </p:txBody>
      </p:sp>
      <p:sp>
        <p:nvSpPr>
          <p:cNvPr id="2086" name="Line 427"/>
          <p:cNvSpPr>
            <a:spLocks noChangeShapeType="1"/>
          </p:cNvSpPr>
          <p:nvPr/>
        </p:nvSpPr>
        <p:spPr bwMode="auto">
          <a:xfrm>
            <a:off x="2812938" y="2861127"/>
            <a:ext cx="1317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87" name="Line 433"/>
          <p:cNvSpPr>
            <a:spLocks noChangeShapeType="1"/>
          </p:cNvSpPr>
          <p:nvPr/>
        </p:nvSpPr>
        <p:spPr bwMode="auto">
          <a:xfrm flipV="1">
            <a:off x="4679949" y="2552700"/>
            <a:ext cx="961853" cy="47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8" name="Line 436"/>
          <p:cNvSpPr>
            <a:spLocks noChangeShapeType="1"/>
          </p:cNvSpPr>
          <p:nvPr/>
        </p:nvSpPr>
        <p:spPr bwMode="auto">
          <a:xfrm flipH="1">
            <a:off x="9482138" y="1527175"/>
            <a:ext cx="1587" cy="211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89" name="Rectangle 437"/>
          <p:cNvSpPr>
            <a:spLocks noChangeArrowheads="1"/>
          </p:cNvSpPr>
          <p:nvPr/>
        </p:nvSpPr>
        <p:spPr bwMode="auto">
          <a:xfrm>
            <a:off x="2965451" y="2678112"/>
            <a:ext cx="1181100" cy="2762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/>
              <a:t>Отдел ЗАГС</a:t>
            </a:r>
          </a:p>
        </p:txBody>
      </p:sp>
      <p:sp>
        <p:nvSpPr>
          <p:cNvPr id="2090" name="Rectangle 438"/>
          <p:cNvSpPr>
            <a:spLocks noChangeArrowheads="1"/>
          </p:cNvSpPr>
          <p:nvPr/>
        </p:nvSpPr>
        <p:spPr bwMode="auto">
          <a:xfrm>
            <a:off x="4235449" y="5946772"/>
            <a:ext cx="1192213" cy="339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dirty="0"/>
              <a:t>Архивный </a:t>
            </a:r>
          </a:p>
          <a:p>
            <a:pPr algn="ctr"/>
            <a:r>
              <a:rPr lang="ru-RU" sz="800" dirty="0"/>
              <a:t>отдел</a:t>
            </a:r>
          </a:p>
        </p:txBody>
      </p:sp>
      <p:sp>
        <p:nvSpPr>
          <p:cNvPr id="2091" name="Line 447"/>
          <p:cNvSpPr>
            <a:spLocks noChangeShapeType="1"/>
          </p:cNvSpPr>
          <p:nvPr/>
        </p:nvSpPr>
        <p:spPr bwMode="auto">
          <a:xfrm flipH="1" flipV="1">
            <a:off x="5487818" y="3854111"/>
            <a:ext cx="138112" cy="75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92" name="Line 448"/>
          <p:cNvSpPr>
            <a:spLocks noChangeShapeType="1"/>
          </p:cNvSpPr>
          <p:nvPr/>
        </p:nvSpPr>
        <p:spPr bwMode="auto">
          <a:xfrm flipH="1" flipV="1">
            <a:off x="5511800" y="2829719"/>
            <a:ext cx="10795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93" name="Line 450"/>
          <p:cNvSpPr>
            <a:spLocks noChangeShapeType="1"/>
          </p:cNvSpPr>
          <p:nvPr/>
        </p:nvSpPr>
        <p:spPr bwMode="auto">
          <a:xfrm flipH="1">
            <a:off x="5416266" y="5529943"/>
            <a:ext cx="18913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94" name="Line 451"/>
          <p:cNvSpPr>
            <a:spLocks noChangeShapeType="1"/>
          </p:cNvSpPr>
          <p:nvPr/>
        </p:nvSpPr>
        <p:spPr bwMode="auto">
          <a:xfrm flipH="1">
            <a:off x="5457483" y="4565082"/>
            <a:ext cx="198495" cy="53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95" name="Rectangle 457"/>
          <p:cNvSpPr>
            <a:spLocks noChangeArrowheads="1"/>
          </p:cNvSpPr>
          <p:nvPr/>
        </p:nvSpPr>
        <p:spPr bwMode="auto">
          <a:xfrm>
            <a:off x="7017544" y="808946"/>
            <a:ext cx="2652712" cy="569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ru-RU" sz="1000" b="1" dirty="0"/>
              <a:t>Мобилизационный отдел </a:t>
            </a:r>
          </a:p>
          <a:p>
            <a:pPr algn="ctr" rtl="1"/>
            <a:r>
              <a:rPr lang="ru-RU" sz="1000" b="1" dirty="0"/>
              <a:t>администрации </a:t>
            </a:r>
            <a:r>
              <a:rPr lang="ru-RU" sz="1000" b="1" smtClean="0"/>
              <a:t>района </a:t>
            </a:r>
            <a:endParaRPr lang="ru-RU" sz="1400" b="1" u="sng" dirty="0">
              <a:latin typeface="Tahoma" pitchFamily="34" charset="0"/>
            </a:endParaRPr>
          </a:p>
        </p:txBody>
      </p:sp>
      <p:sp>
        <p:nvSpPr>
          <p:cNvPr id="2096" name="Line 458"/>
          <p:cNvSpPr>
            <a:spLocks noChangeShapeType="1"/>
          </p:cNvSpPr>
          <p:nvPr/>
        </p:nvSpPr>
        <p:spPr bwMode="auto">
          <a:xfrm>
            <a:off x="6515100" y="819151"/>
            <a:ext cx="511175" cy="2952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97" name="Rectangle 461"/>
          <p:cNvSpPr>
            <a:spLocks noChangeArrowheads="1"/>
          </p:cNvSpPr>
          <p:nvPr/>
        </p:nvSpPr>
        <p:spPr bwMode="auto">
          <a:xfrm>
            <a:off x="7551738" y="217488"/>
            <a:ext cx="2111375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800" dirty="0"/>
              <a:t>Утверждена</a:t>
            </a:r>
            <a:br>
              <a:rPr lang="ru-RU" sz="800" dirty="0"/>
            </a:br>
            <a:r>
              <a:rPr lang="ru-RU" sz="800" dirty="0"/>
              <a:t>решением Муниципального  совета</a:t>
            </a:r>
            <a:br>
              <a:rPr lang="ru-RU" sz="800" dirty="0"/>
            </a:br>
            <a:r>
              <a:rPr lang="ru-RU" sz="800" dirty="0" err="1"/>
              <a:t>Волоконовского</a:t>
            </a:r>
            <a:r>
              <a:rPr lang="ru-RU" sz="800" dirty="0"/>
              <a:t> района</a:t>
            </a:r>
            <a:br>
              <a:rPr lang="ru-RU" sz="800" dirty="0"/>
            </a:br>
            <a:r>
              <a:rPr lang="ru-RU" sz="800" dirty="0"/>
              <a:t>от  </a:t>
            </a:r>
            <a:r>
              <a:rPr lang="ru-RU" sz="800" smtClean="0"/>
              <a:t>12 февраля </a:t>
            </a:r>
            <a:r>
              <a:rPr lang="ru-RU" sz="800" dirty="0" smtClean="0"/>
              <a:t>2025 года </a:t>
            </a:r>
            <a:r>
              <a:rPr lang="ru-RU" sz="800" smtClean="0"/>
              <a:t>№ </a:t>
            </a:r>
            <a:r>
              <a:rPr lang="ru-RU" sz="800" smtClean="0"/>
              <a:t>167-а</a:t>
            </a:r>
            <a:endParaRPr lang="ru-RU" sz="800" dirty="0"/>
          </a:p>
        </p:txBody>
      </p:sp>
      <p:sp>
        <p:nvSpPr>
          <p:cNvPr id="2098" name="Line 475"/>
          <p:cNvSpPr>
            <a:spLocks noChangeShapeType="1"/>
          </p:cNvSpPr>
          <p:nvPr/>
        </p:nvSpPr>
        <p:spPr bwMode="auto">
          <a:xfrm flipH="1">
            <a:off x="796022" y="2724150"/>
            <a:ext cx="0" cy="2894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01" name="Line 489"/>
          <p:cNvSpPr>
            <a:spLocks noChangeShapeType="1"/>
          </p:cNvSpPr>
          <p:nvPr/>
        </p:nvSpPr>
        <p:spPr bwMode="auto">
          <a:xfrm flipH="1" flipV="1">
            <a:off x="5457484" y="5072856"/>
            <a:ext cx="166461" cy="23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02" name="Line 497"/>
          <p:cNvSpPr>
            <a:spLocks noChangeShapeType="1"/>
          </p:cNvSpPr>
          <p:nvPr/>
        </p:nvSpPr>
        <p:spPr bwMode="auto">
          <a:xfrm flipH="1">
            <a:off x="5632278" y="2562225"/>
            <a:ext cx="16048" cy="3552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03" name="Rectangle 511"/>
          <p:cNvSpPr>
            <a:spLocks noChangeArrowheads="1"/>
          </p:cNvSpPr>
          <p:nvPr/>
        </p:nvSpPr>
        <p:spPr bwMode="auto">
          <a:xfrm>
            <a:off x="8515350" y="3619500"/>
            <a:ext cx="1090613" cy="322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>
                <a:latin typeface="Tahoma" pitchFamily="34" charset="0"/>
              </a:rPr>
              <a:t>Отдел ЖКХ</a:t>
            </a:r>
          </a:p>
        </p:txBody>
      </p:sp>
      <p:sp>
        <p:nvSpPr>
          <p:cNvPr id="2104" name="Rectangle 520"/>
          <p:cNvSpPr>
            <a:spLocks noChangeArrowheads="1"/>
          </p:cNvSpPr>
          <p:nvPr/>
        </p:nvSpPr>
        <p:spPr bwMode="auto">
          <a:xfrm>
            <a:off x="8521700" y="4113213"/>
            <a:ext cx="1122363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ru-RU" sz="800">
                <a:latin typeface="Tahoma" pitchFamily="34" charset="0"/>
              </a:rPr>
              <a:t>Отдел муниципаль-</a:t>
            </a:r>
          </a:p>
          <a:p>
            <a:pPr algn="just"/>
            <a:r>
              <a:rPr lang="ru-RU" sz="800">
                <a:latin typeface="Tahoma" pitchFamily="34" charset="0"/>
              </a:rPr>
              <a:t>ной собственности и</a:t>
            </a:r>
          </a:p>
          <a:p>
            <a:pPr algn="just"/>
            <a:r>
              <a:rPr lang="ru-RU" sz="800">
                <a:latin typeface="Tahoma" pitchFamily="34" charset="0"/>
              </a:rPr>
              <a:t>земельных ресурсов</a:t>
            </a:r>
          </a:p>
        </p:txBody>
      </p:sp>
      <p:sp>
        <p:nvSpPr>
          <p:cNvPr id="2105" name="Rectangle 523"/>
          <p:cNvSpPr>
            <a:spLocks noChangeArrowheads="1"/>
          </p:cNvSpPr>
          <p:nvPr/>
        </p:nvSpPr>
        <p:spPr bwMode="auto">
          <a:xfrm>
            <a:off x="7026275" y="3178175"/>
            <a:ext cx="1249363" cy="7223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800">
                <a:latin typeface="Tahoma" pitchFamily="34" charset="0"/>
              </a:rPr>
              <a:t>Отдел муниципальных </a:t>
            </a:r>
          </a:p>
          <a:p>
            <a:r>
              <a:rPr lang="ru-RU" sz="800">
                <a:latin typeface="Tahoma" pitchFamily="34" charset="0"/>
              </a:rPr>
              <a:t>закупок и развития </a:t>
            </a:r>
          </a:p>
          <a:p>
            <a:r>
              <a:rPr lang="ru-RU" sz="800">
                <a:latin typeface="Tahoma" pitchFamily="34" charset="0"/>
              </a:rPr>
              <a:t>предпринимательства</a:t>
            </a:r>
          </a:p>
        </p:txBody>
      </p:sp>
      <p:sp>
        <p:nvSpPr>
          <p:cNvPr id="2106" name="Rectangle 527"/>
          <p:cNvSpPr>
            <a:spLocks noChangeArrowheads="1"/>
          </p:cNvSpPr>
          <p:nvPr/>
        </p:nvSpPr>
        <p:spPr bwMode="auto">
          <a:xfrm>
            <a:off x="5632450" y="1738313"/>
            <a:ext cx="1233714" cy="78445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b="1" dirty="0">
                <a:latin typeface="Tahoma" pitchFamily="34" charset="0"/>
              </a:rPr>
              <a:t>Заместитель </a:t>
            </a:r>
          </a:p>
          <a:p>
            <a:pPr algn="ctr"/>
            <a:r>
              <a:rPr lang="ru-RU" sz="800" b="1" dirty="0" smtClean="0">
                <a:latin typeface="Tahoma" pitchFamily="34" charset="0"/>
              </a:rPr>
              <a:t>главы</a:t>
            </a:r>
            <a:endParaRPr lang="ru-RU" sz="800" b="1" dirty="0">
              <a:latin typeface="Tahoma" pitchFamily="34" charset="0"/>
            </a:endParaRPr>
          </a:p>
          <a:p>
            <a:pPr algn="ctr"/>
            <a:r>
              <a:rPr lang="ru-RU" sz="800" b="1" dirty="0">
                <a:latin typeface="Tahoma" pitchFamily="34" charset="0"/>
              </a:rPr>
              <a:t>администрации района –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секретарь Совета</a:t>
            </a:r>
          </a:p>
          <a:p>
            <a:pPr algn="ctr"/>
            <a:r>
              <a:rPr lang="ru-RU" sz="800" b="1" dirty="0">
                <a:latin typeface="Tahoma" pitchFamily="34" charset="0"/>
              </a:rPr>
              <a:t>безопасности </a:t>
            </a:r>
            <a:r>
              <a:rPr lang="ru-RU" sz="800" b="1" dirty="0" smtClean="0">
                <a:latin typeface="Tahoma" pitchFamily="34" charset="0"/>
              </a:rPr>
              <a:t>района </a:t>
            </a:r>
          </a:p>
        </p:txBody>
      </p:sp>
      <p:sp>
        <p:nvSpPr>
          <p:cNvPr id="2107" name="Rectangle 528"/>
          <p:cNvSpPr>
            <a:spLocks noChangeArrowheads="1"/>
          </p:cNvSpPr>
          <p:nvPr/>
        </p:nvSpPr>
        <p:spPr bwMode="auto">
          <a:xfrm>
            <a:off x="5730875" y="2679927"/>
            <a:ext cx="920750" cy="377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b="1" dirty="0" smtClean="0"/>
              <a:t>Совет </a:t>
            </a:r>
          </a:p>
          <a:p>
            <a:pPr algn="ctr"/>
            <a:r>
              <a:rPr lang="ru-RU" sz="800" b="1" dirty="0" smtClean="0"/>
              <a:t>безопасности </a:t>
            </a:r>
          </a:p>
          <a:p>
            <a:pPr algn="ctr"/>
            <a:r>
              <a:rPr lang="ru-RU" sz="800" b="1" dirty="0" smtClean="0"/>
              <a:t>района</a:t>
            </a:r>
            <a:endParaRPr lang="ru-RU" sz="800" b="1" u="sng" dirty="0"/>
          </a:p>
        </p:txBody>
      </p:sp>
      <p:sp>
        <p:nvSpPr>
          <p:cNvPr id="2109" name="Rectangle 533"/>
          <p:cNvSpPr>
            <a:spLocks noChangeArrowheads="1"/>
          </p:cNvSpPr>
          <p:nvPr/>
        </p:nvSpPr>
        <p:spPr bwMode="auto">
          <a:xfrm>
            <a:off x="8434388" y="1731963"/>
            <a:ext cx="1304925" cy="673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000">
                <a:latin typeface="Tahoma" pitchFamily="34" charset="0"/>
              </a:rPr>
              <a:t> </a:t>
            </a:r>
            <a:r>
              <a:rPr lang="ru-RU" sz="800" b="1">
                <a:latin typeface="Tahoma" pitchFamily="34" charset="0"/>
              </a:rPr>
              <a:t>Заместитель главы</a:t>
            </a:r>
          </a:p>
          <a:p>
            <a:pPr algn="ctr"/>
            <a:r>
              <a:rPr lang="ru-RU" sz="800" b="1">
                <a:latin typeface="Tahoma" pitchFamily="34" charset="0"/>
              </a:rPr>
              <a:t>администрации района</a:t>
            </a:r>
          </a:p>
          <a:p>
            <a:pPr algn="ctr"/>
            <a:r>
              <a:rPr lang="ru-RU" sz="800" b="1">
                <a:latin typeface="Tahoma" pitchFamily="34" charset="0"/>
              </a:rPr>
              <a:t> по строительству и ЖКХ</a:t>
            </a:r>
          </a:p>
        </p:txBody>
      </p:sp>
      <p:sp>
        <p:nvSpPr>
          <p:cNvPr id="2110" name="Rectangle 534"/>
          <p:cNvSpPr>
            <a:spLocks noChangeArrowheads="1"/>
          </p:cNvSpPr>
          <p:nvPr/>
        </p:nvSpPr>
        <p:spPr bwMode="auto">
          <a:xfrm>
            <a:off x="8493125" y="2578100"/>
            <a:ext cx="1092200" cy="400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>
                <a:latin typeface="Tahoma" pitchFamily="34" charset="0"/>
              </a:rPr>
              <a:t>Отдел капитального </a:t>
            </a:r>
          </a:p>
          <a:p>
            <a:pPr algn="ctr"/>
            <a:r>
              <a:rPr lang="ru-RU" sz="800">
                <a:latin typeface="Tahoma" pitchFamily="34" charset="0"/>
              </a:rPr>
              <a:t>             строительства</a:t>
            </a:r>
            <a:r>
              <a:rPr lang="ru-RU" sz="1000">
                <a:latin typeface="Tahoma" pitchFamily="34" charset="0"/>
              </a:rPr>
              <a:t>              </a:t>
            </a:r>
          </a:p>
        </p:txBody>
      </p:sp>
      <p:sp>
        <p:nvSpPr>
          <p:cNvPr id="2111" name="Rectangle 535"/>
          <p:cNvSpPr>
            <a:spLocks noChangeArrowheads="1"/>
          </p:cNvSpPr>
          <p:nvPr/>
        </p:nvSpPr>
        <p:spPr bwMode="auto">
          <a:xfrm>
            <a:off x="7015163" y="4176713"/>
            <a:ext cx="1277937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dirty="0">
                <a:latin typeface="Tahoma" pitchFamily="34" charset="0"/>
              </a:rPr>
              <a:t>Отдел управления </a:t>
            </a:r>
          </a:p>
          <a:p>
            <a:pPr algn="ctr"/>
            <a:r>
              <a:rPr lang="ru-RU" sz="800" dirty="0">
                <a:latin typeface="Tahoma" pitchFamily="34" charset="0"/>
              </a:rPr>
              <a:t>проектами</a:t>
            </a:r>
          </a:p>
        </p:txBody>
      </p:sp>
      <p:sp>
        <p:nvSpPr>
          <p:cNvPr id="2116" name="Line 545"/>
          <p:cNvSpPr>
            <a:spLocks noChangeShapeType="1"/>
          </p:cNvSpPr>
          <p:nvPr/>
        </p:nvSpPr>
        <p:spPr bwMode="auto">
          <a:xfrm flipH="1">
            <a:off x="6618740" y="2864642"/>
            <a:ext cx="17496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19" name="Line 558"/>
          <p:cNvSpPr>
            <a:spLocks noChangeShapeType="1"/>
          </p:cNvSpPr>
          <p:nvPr/>
        </p:nvSpPr>
        <p:spPr bwMode="auto">
          <a:xfrm>
            <a:off x="7448550" y="2419350"/>
            <a:ext cx="0" cy="133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0" name="Line 559"/>
          <p:cNvSpPr>
            <a:spLocks noChangeShapeType="1"/>
          </p:cNvSpPr>
          <p:nvPr/>
        </p:nvSpPr>
        <p:spPr bwMode="auto">
          <a:xfrm>
            <a:off x="7448550" y="2562225"/>
            <a:ext cx="952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1" name="Line 560"/>
          <p:cNvSpPr>
            <a:spLocks noChangeShapeType="1"/>
          </p:cNvSpPr>
          <p:nvPr/>
        </p:nvSpPr>
        <p:spPr bwMode="auto">
          <a:xfrm>
            <a:off x="8401050" y="2562225"/>
            <a:ext cx="28575" cy="2409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2" name="Line 561"/>
          <p:cNvSpPr>
            <a:spLocks noChangeShapeType="1"/>
          </p:cNvSpPr>
          <p:nvPr/>
        </p:nvSpPr>
        <p:spPr bwMode="auto">
          <a:xfrm flipH="1">
            <a:off x="8315325" y="2809875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23" name="Line 562"/>
          <p:cNvSpPr>
            <a:spLocks noChangeShapeType="1"/>
          </p:cNvSpPr>
          <p:nvPr/>
        </p:nvSpPr>
        <p:spPr bwMode="auto">
          <a:xfrm flipH="1">
            <a:off x="8267700" y="3524250"/>
            <a:ext cx="15240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24" name="Line 563"/>
          <p:cNvSpPr>
            <a:spLocks noChangeShapeType="1"/>
          </p:cNvSpPr>
          <p:nvPr/>
        </p:nvSpPr>
        <p:spPr bwMode="auto">
          <a:xfrm flipH="1">
            <a:off x="8296275" y="4362450"/>
            <a:ext cx="104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25" name="Line 564"/>
          <p:cNvSpPr>
            <a:spLocks noChangeShapeType="1"/>
          </p:cNvSpPr>
          <p:nvPr/>
        </p:nvSpPr>
        <p:spPr bwMode="auto">
          <a:xfrm>
            <a:off x="9153525" y="2400300"/>
            <a:ext cx="9525" cy="133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6" name="Line 568"/>
          <p:cNvSpPr>
            <a:spLocks noChangeShapeType="1"/>
          </p:cNvSpPr>
          <p:nvPr/>
        </p:nvSpPr>
        <p:spPr bwMode="auto">
          <a:xfrm>
            <a:off x="9163050" y="2514600"/>
            <a:ext cx="600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7" name="Line 571"/>
          <p:cNvSpPr>
            <a:spLocks noChangeShapeType="1"/>
          </p:cNvSpPr>
          <p:nvPr/>
        </p:nvSpPr>
        <p:spPr bwMode="auto">
          <a:xfrm>
            <a:off x="9753600" y="2524125"/>
            <a:ext cx="0" cy="1857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8" name="Line 572"/>
          <p:cNvSpPr>
            <a:spLocks noChangeShapeType="1"/>
          </p:cNvSpPr>
          <p:nvPr/>
        </p:nvSpPr>
        <p:spPr bwMode="auto">
          <a:xfrm flipH="1">
            <a:off x="9582150" y="2790825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29" name="Line 573"/>
          <p:cNvSpPr>
            <a:spLocks noChangeShapeType="1"/>
          </p:cNvSpPr>
          <p:nvPr/>
        </p:nvSpPr>
        <p:spPr bwMode="auto">
          <a:xfrm flipH="1">
            <a:off x="9601200" y="3286125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30" name="Line 574"/>
          <p:cNvSpPr>
            <a:spLocks noChangeShapeType="1"/>
          </p:cNvSpPr>
          <p:nvPr/>
        </p:nvSpPr>
        <p:spPr bwMode="auto">
          <a:xfrm flipH="1">
            <a:off x="9591675" y="3762375"/>
            <a:ext cx="161925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31" name="Line 576"/>
          <p:cNvSpPr>
            <a:spLocks noChangeShapeType="1"/>
          </p:cNvSpPr>
          <p:nvPr/>
        </p:nvSpPr>
        <p:spPr bwMode="auto">
          <a:xfrm flipH="1" flipV="1">
            <a:off x="9629775" y="4371975"/>
            <a:ext cx="11430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32" name="Line 588"/>
          <p:cNvSpPr>
            <a:spLocks noChangeShapeType="1"/>
          </p:cNvSpPr>
          <p:nvPr/>
        </p:nvSpPr>
        <p:spPr bwMode="auto">
          <a:xfrm flipH="1">
            <a:off x="2809876" y="4594833"/>
            <a:ext cx="31582" cy="165764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33" name="Line 596"/>
          <p:cNvSpPr>
            <a:spLocks noChangeShapeType="1"/>
          </p:cNvSpPr>
          <p:nvPr/>
        </p:nvSpPr>
        <p:spPr bwMode="auto">
          <a:xfrm flipV="1">
            <a:off x="2834198" y="5039178"/>
            <a:ext cx="135785" cy="1292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35" name="Line 598"/>
          <p:cNvSpPr>
            <a:spLocks noChangeShapeType="1"/>
          </p:cNvSpPr>
          <p:nvPr/>
        </p:nvSpPr>
        <p:spPr bwMode="auto">
          <a:xfrm>
            <a:off x="2865438" y="5626821"/>
            <a:ext cx="85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36" name="Line 600"/>
          <p:cNvSpPr>
            <a:spLocks noChangeShapeType="1"/>
          </p:cNvSpPr>
          <p:nvPr/>
        </p:nvSpPr>
        <p:spPr bwMode="auto">
          <a:xfrm flipH="1">
            <a:off x="6777036" y="2552700"/>
            <a:ext cx="0" cy="286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37" name="Line 607"/>
          <p:cNvSpPr>
            <a:spLocks noChangeShapeType="1"/>
          </p:cNvSpPr>
          <p:nvPr/>
        </p:nvSpPr>
        <p:spPr bwMode="auto">
          <a:xfrm>
            <a:off x="2834197" y="5622057"/>
            <a:ext cx="61403" cy="952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39" name="Line 609"/>
          <p:cNvSpPr>
            <a:spLocks noChangeShapeType="1"/>
          </p:cNvSpPr>
          <p:nvPr/>
        </p:nvSpPr>
        <p:spPr bwMode="auto">
          <a:xfrm flipV="1">
            <a:off x="2812937" y="3955027"/>
            <a:ext cx="124731" cy="185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40" name="Rectangle 610"/>
          <p:cNvSpPr>
            <a:spLocks noChangeArrowheads="1"/>
          </p:cNvSpPr>
          <p:nvPr/>
        </p:nvSpPr>
        <p:spPr bwMode="auto">
          <a:xfrm>
            <a:off x="2939371" y="3144044"/>
            <a:ext cx="1187450" cy="442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000">
                <a:latin typeface="Tahoma" pitchFamily="34" charset="0"/>
              </a:rPr>
              <a:t>   </a:t>
            </a:r>
            <a:r>
              <a:rPr lang="ru-RU" sz="800">
                <a:latin typeface="Tahoma" pitchFamily="34" charset="0"/>
              </a:rPr>
              <a:t>Комиссия по делам </a:t>
            </a:r>
          </a:p>
          <a:p>
            <a:pPr algn="ctr"/>
            <a:r>
              <a:rPr lang="ru-RU" sz="800">
                <a:latin typeface="Tahoma" pitchFamily="34" charset="0"/>
              </a:rPr>
              <a:t>несовершеннолетних </a:t>
            </a:r>
          </a:p>
          <a:p>
            <a:pPr algn="ctr"/>
            <a:r>
              <a:rPr lang="ru-RU" sz="800">
                <a:latin typeface="Tahoma" pitchFamily="34" charset="0"/>
              </a:rPr>
              <a:t>и защите их прав</a:t>
            </a:r>
          </a:p>
        </p:txBody>
      </p:sp>
      <p:sp>
        <p:nvSpPr>
          <p:cNvPr id="2141" name="Line 611"/>
          <p:cNvSpPr>
            <a:spLocks noChangeShapeType="1"/>
          </p:cNvSpPr>
          <p:nvPr/>
        </p:nvSpPr>
        <p:spPr bwMode="auto">
          <a:xfrm>
            <a:off x="2812938" y="3392713"/>
            <a:ext cx="133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42" name="Rectangle 612"/>
          <p:cNvSpPr>
            <a:spLocks noChangeArrowheads="1"/>
          </p:cNvSpPr>
          <p:nvPr/>
        </p:nvSpPr>
        <p:spPr bwMode="auto">
          <a:xfrm>
            <a:off x="7013575" y="4708525"/>
            <a:ext cx="1277938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800">
                <a:latin typeface="Tahoma" pitchFamily="34" charset="0"/>
              </a:rPr>
              <a:t>Отдел по труду</a:t>
            </a:r>
          </a:p>
        </p:txBody>
      </p:sp>
      <p:sp>
        <p:nvSpPr>
          <p:cNvPr id="2143" name="Line 614"/>
          <p:cNvSpPr>
            <a:spLocks noChangeShapeType="1"/>
          </p:cNvSpPr>
          <p:nvPr/>
        </p:nvSpPr>
        <p:spPr bwMode="auto">
          <a:xfrm flipH="1">
            <a:off x="8274050" y="4949825"/>
            <a:ext cx="17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3" name="Rectangle 612"/>
          <p:cNvSpPr>
            <a:spLocks noChangeArrowheads="1"/>
          </p:cNvSpPr>
          <p:nvPr/>
        </p:nvSpPr>
        <p:spPr bwMode="auto">
          <a:xfrm>
            <a:off x="7015162" y="4703763"/>
            <a:ext cx="1277938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dirty="0">
                <a:latin typeface="Tahoma" pitchFamily="34" charset="0"/>
              </a:rPr>
              <a:t>Отдел по труду</a:t>
            </a:r>
          </a:p>
        </p:txBody>
      </p:sp>
      <p:sp>
        <p:nvSpPr>
          <p:cNvPr id="95" name="Rectangle 612"/>
          <p:cNvSpPr>
            <a:spLocks noChangeArrowheads="1"/>
          </p:cNvSpPr>
          <p:nvPr/>
        </p:nvSpPr>
        <p:spPr bwMode="auto">
          <a:xfrm>
            <a:off x="7011987" y="5240338"/>
            <a:ext cx="1303338" cy="411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dirty="0">
                <a:latin typeface="Tahoma" pitchFamily="34" charset="0"/>
              </a:rPr>
              <a:t>Отдел </a:t>
            </a:r>
            <a:r>
              <a:rPr lang="ru-RU" sz="800" dirty="0" smtClean="0">
                <a:latin typeface="Tahoma" pitchFamily="34" charset="0"/>
              </a:rPr>
              <a:t>информационных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технологий</a:t>
            </a:r>
            <a:endParaRPr lang="ru-RU" sz="800" dirty="0">
              <a:latin typeface="Tahoma" pitchFamily="34" charset="0"/>
            </a:endParaRPr>
          </a:p>
        </p:txBody>
      </p:sp>
      <p:sp>
        <p:nvSpPr>
          <p:cNvPr id="96" name="Line 407"/>
          <p:cNvSpPr>
            <a:spLocks noChangeShapeType="1"/>
          </p:cNvSpPr>
          <p:nvPr/>
        </p:nvSpPr>
        <p:spPr bwMode="auto">
          <a:xfrm flipH="1">
            <a:off x="6243637" y="1540215"/>
            <a:ext cx="0" cy="201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4" name="Rectangle 535"/>
          <p:cNvSpPr>
            <a:spLocks noChangeArrowheads="1"/>
          </p:cNvSpPr>
          <p:nvPr/>
        </p:nvSpPr>
        <p:spPr bwMode="auto">
          <a:xfrm>
            <a:off x="2972140" y="4316752"/>
            <a:ext cx="1112386" cy="42959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dirty="0">
                <a:latin typeface="Tahoma" pitchFamily="34" charset="0"/>
              </a:rPr>
              <a:t>Отдел </a:t>
            </a:r>
            <a:r>
              <a:rPr lang="ru-RU" sz="800" dirty="0" smtClean="0">
                <a:latin typeface="Tahoma" pitchFamily="34" charset="0"/>
              </a:rPr>
              <a:t>физической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культуры и спорта</a:t>
            </a:r>
            <a:endParaRPr lang="ru-RU" sz="800" dirty="0">
              <a:latin typeface="Tahoma" pitchFamily="34" charset="0"/>
            </a:endParaRPr>
          </a:p>
        </p:txBody>
      </p:sp>
      <p:sp>
        <p:nvSpPr>
          <p:cNvPr id="97" name="Rectangle 535"/>
          <p:cNvSpPr>
            <a:spLocks noChangeArrowheads="1"/>
          </p:cNvSpPr>
          <p:nvPr/>
        </p:nvSpPr>
        <p:spPr bwMode="auto">
          <a:xfrm>
            <a:off x="2934668" y="3751829"/>
            <a:ext cx="1172819" cy="40639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dirty="0">
                <a:latin typeface="Tahoma" pitchFamily="34" charset="0"/>
              </a:rPr>
              <a:t>Отдел </a:t>
            </a:r>
            <a:r>
              <a:rPr lang="ru-RU" sz="800" dirty="0" smtClean="0">
                <a:latin typeface="Tahoma" pitchFamily="34" charset="0"/>
              </a:rPr>
              <a:t>молодежной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политики</a:t>
            </a:r>
            <a:endParaRPr lang="ru-RU" sz="800" dirty="0">
              <a:latin typeface="Tahoma" pitchFamily="34" charset="0"/>
            </a:endParaRPr>
          </a:p>
        </p:txBody>
      </p:sp>
      <p:sp>
        <p:nvSpPr>
          <p:cNvPr id="100" name="Line 597"/>
          <p:cNvSpPr>
            <a:spLocks noChangeShapeType="1"/>
          </p:cNvSpPr>
          <p:nvPr/>
        </p:nvSpPr>
        <p:spPr bwMode="auto">
          <a:xfrm>
            <a:off x="2908301" y="5056868"/>
            <a:ext cx="57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9" name="Line 597"/>
          <p:cNvSpPr>
            <a:spLocks noChangeShapeType="1"/>
          </p:cNvSpPr>
          <p:nvPr/>
        </p:nvSpPr>
        <p:spPr bwMode="auto">
          <a:xfrm>
            <a:off x="2927687" y="4565082"/>
            <a:ext cx="57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 dirty="0"/>
          </a:p>
        </p:txBody>
      </p:sp>
      <p:sp>
        <p:nvSpPr>
          <p:cNvPr id="101" name="Line 598"/>
          <p:cNvSpPr>
            <a:spLocks noChangeShapeType="1"/>
          </p:cNvSpPr>
          <p:nvPr/>
        </p:nvSpPr>
        <p:spPr bwMode="auto">
          <a:xfrm>
            <a:off x="2895601" y="6252480"/>
            <a:ext cx="85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" name="Line 607"/>
          <p:cNvSpPr>
            <a:spLocks noChangeShapeType="1"/>
          </p:cNvSpPr>
          <p:nvPr/>
        </p:nvSpPr>
        <p:spPr bwMode="auto">
          <a:xfrm flipV="1">
            <a:off x="2855913" y="6257243"/>
            <a:ext cx="71773" cy="249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" name="Line 609"/>
          <p:cNvSpPr>
            <a:spLocks noChangeShapeType="1"/>
          </p:cNvSpPr>
          <p:nvPr/>
        </p:nvSpPr>
        <p:spPr bwMode="auto">
          <a:xfrm>
            <a:off x="2815432" y="4565082"/>
            <a:ext cx="1658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" name="Line 558"/>
          <p:cNvSpPr>
            <a:spLocks noChangeShapeType="1"/>
          </p:cNvSpPr>
          <p:nvPr/>
        </p:nvSpPr>
        <p:spPr bwMode="auto">
          <a:xfrm>
            <a:off x="3500437" y="2441121"/>
            <a:ext cx="0" cy="133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3" name="Прямая соединительная линия 2"/>
          <p:cNvCxnSpPr>
            <a:stCxn id="104" idx="1"/>
          </p:cNvCxnSpPr>
          <p:nvPr/>
        </p:nvCxnSpPr>
        <p:spPr>
          <a:xfrm flipH="1">
            <a:off x="2786063" y="2574471"/>
            <a:ext cx="714375" cy="53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Line 475"/>
          <p:cNvSpPr>
            <a:spLocks noChangeShapeType="1"/>
          </p:cNvSpPr>
          <p:nvPr/>
        </p:nvSpPr>
        <p:spPr bwMode="auto">
          <a:xfrm flipH="1">
            <a:off x="2116025" y="2464593"/>
            <a:ext cx="1588" cy="19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8" name="Rectangle 210"/>
          <p:cNvSpPr>
            <a:spLocks noChangeArrowheads="1"/>
          </p:cNvSpPr>
          <p:nvPr/>
        </p:nvSpPr>
        <p:spPr bwMode="auto">
          <a:xfrm>
            <a:off x="136525" y="1037260"/>
            <a:ext cx="2844801" cy="42885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ru-RU" sz="1000" b="1" dirty="0"/>
              <a:t>Помощник главы администрации </a:t>
            </a:r>
            <a:endParaRPr lang="ru-RU" sz="1000" b="1" dirty="0" smtClean="0"/>
          </a:p>
          <a:p>
            <a:pPr algn="ctr" rtl="1"/>
            <a:r>
              <a:rPr lang="ru-RU" sz="1000" b="1" dirty="0" smtClean="0"/>
              <a:t>района – секретарь антитеррористической </a:t>
            </a:r>
          </a:p>
          <a:p>
            <a:pPr algn="ctr" rtl="1"/>
            <a:r>
              <a:rPr lang="ru-RU" sz="1000" b="1" dirty="0" smtClean="0"/>
              <a:t>комиссии</a:t>
            </a:r>
            <a:endParaRPr lang="ru-RU" sz="1000" b="1" dirty="0"/>
          </a:p>
        </p:txBody>
      </p:sp>
      <p:sp>
        <p:nvSpPr>
          <p:cNvPr id="106" name="Line 238"/>
          <p:cNvSpPr>
            <a:spLocks noChangeShapeType="1"/>
          </p:cNvSpPr>
          <p:nvPr/>
        </p:nvSpPr>
        <p:spPr bwMode="auto">
          <a:xfrm flipH="1">
            <a:off x="2989262" y="993661"/>
            <a:ext cx="579719" cy="2449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7" name="Rectangle 231"/>
          <p:cNvSpPr>
            <a:spLocks noChangeArrowheads="1"/>
          </p:cNvSpPr>
          <p:nvPr/>
        </p:nvSpPr>
        <p:spPr bwMode="auto">
          <a:xfrm>
            <a:off x="4230687" y="2628900"/>
            <a:ext cx="1293812" cy="73660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000" dirty="0">
                <a:latin typeface="Tahoma" pitchFamily="34" charset="0"/>
              </a:rPr>
              <a:t> </a:t>
            </a:r>
            <a:r>
              <a:rPr lang="ru-RU" sz="800" dirty="0" smtClean="0">
                <a:latin typeface="Tahoma" pitchFamily="34" charset="0"/>
              </a:rPr>
              <a:t>Заместитель руководителя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аппарата главы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администрации района –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начальник организационно-</a:t>
            </a:r>
            <a:endParaRPr lang="ru-RU" sz="800" dirty="0">
              <a:latin typeface="Tahoma" pitchFamily="34" charset="0"/>
            </a:endParaRPr>
          </a:p>
          <a:p>
            <a:pPr algn="ctr"/>
            <a:r>
              <a:rPr lang="ru-RU" sz="800" dirty="0" smtClean="0">
                <a:latin typeface="Tahoma" pitchFamily="34" charset="0"/>
              </a:rPr>
              <a:t>контрольного отдела</a:t>
            </a:r>
            <a:endParaRPr lang="ru-RU" sz="800" dirty="0">
              <a:latin typeface="Tahoma" pitchFamily="34" charset="0"/>
            </a:endParaRPr>
          </a:p>
        </p:txBody>
      </p:sp>
      <p:sp>
        <p:nvSpPr>
          <p:cNvPr id="108" name="Rectangle 232"/>
          <p:cNvSpPr>
            <a:spLocks noChangeArrowheads="1"/>
          </p:cNvSpPr>
          <p:nvPr/>
        </p:nvSpPr>
        <p:spPr bwMode="auto">
          <a:xfrm>
            <a:off x="4240610" y="4910139"/>
            <a:ext cx="1206500" cy="314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" dirty="0">
                <a:latin typeface="Tahoma" pitchFamily="34" charset="0"/>
              </a:rPr>
              <a:t>Отдел муниципальной</a:t>
            </a:r>
          </a:p>
          <a:p>
            <a:pPr algn="ctr"/>
            <a:r>
              <a:rPr lang="ru-RU" sz="800" dirty="0">
                <a:latin typeface="Tahoma" pitchFamily="34" charset="0"/>
              </a:rPr>
              <a:t> службы и кадров</a:t>
            </a:r>
          </a:p>
        </p:txBody>
      </p:sp>
      <p:sp>
        <p:nvSpPr>
          <p:cNvPr id="109" name="Rectangle 231"/>
          <p:cNvSpPr>
            <a:spLocks noChangeArrowheads="1"/>
          </p:cNvSpPr>
          <p:nvPr/>
        </p:nvSpPr>
        <p:spPr bwMode="auto">
          <a:xfrm>
            <a:off x="4217024" y="3451224"/>
            <a:ext cx="1293812" cy="73660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000" dirty="0">
                <a:latin typeface="Tahoma" pitchFamily="34" charset="0"/>
              </a:rPr>
              <a:t> </a:t>
            </a:r>
            <a:r>
              <a:rPr lang="ru-RU" sz="800" dirty="0" smtClean="0">
                <a:latin typeface="Tahoma" pitchFamily="34" charset="0"/>
              </a:rPr>
              <a:t>Заместитель руководителя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аппарата главы </a:t>
            </a:r>
          </a:p>
          <a:p>
            <a:pPr algn="ctr"/>
            <a:r>
              <a:rPr lang="ru-RU" sz="800" dirty="0" smtClean="0">
                <a:latin typeface="Tahoma" pitchFamily="34" charset="0"/>
              </a:rPr>
              <a:t>администрации района </a:t>
            </a:r>
          </a:p>
          <a:p>
            <a:pPr algn="ctr"/>
            <a:r>
              <a:rPr lang="ru-RU" sz="800" smtClean="0">
                <a:latin typeface="Tahoma" pitchFamily="34" charset="0"/>
              </a:rPr>
              <a:t>по информационной </a:t>
            </a:r>
            <a:endParaRPr lang="ru-RU" sz="800" dirty="0" smtClean="0">
              <a:latin typeface="Tahoma" pitchFamily="34" charset="0"/>
            </a:endParaRPr>
          </a:p>
          <a:p>
            <a:pPr algn="ctr"/>
            <a:r>
              <a:rPr lang="ru-RU" sz="800" dirty="0" smtClean="0">
                <a:latin typeface="Tahoma" pitchFamily="34" charset="0"/>
              </a:rPr>
              <a:t>политике</a:t>
            </a:r>
          </a:p>
        </p:txBody>
      </p:sp>
      <p:sp>
        <p:nvSpPr>
          <p:cNvPr id="110" name="Line 450"/>
          <p:cNvSpPr>
            <a:spLocks noChangeShapeType="1"/>
          </p:cNvSpPr>
          <p:nvPr/>
        </p:nvSpPr>
        <p:spPr bwMode="auto">
          <a:xfrm flipH="1">
            <a:off x="5430610" y="6115050"/>
            <a:ext cx="20183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1727</TotalTime>
  <Words>241</Words>
  <Application>Microsoft Office PowerPoint</Application>
  <PresentationFormat>Произвольный</PresentationFormat>
  <Paragraphs>117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Структура администрации Волоконовского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80</cp:revision>
  <cp:lastPrinted>2022-03-29T10:31:06Z</cp:lastPrinted>
  <dcterms:created xsi:type="dcterms:W3CDTF">2012-03-12T06:12:45Z</dcterms:created>
  <dcterms:modified xsi:type="dcterms:W3CDTF">2025-03-03T10:52:17Z</dcterms:modified>
</cp:coreProperties>
</file>